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27"/>
  </p:notesMasterIdLst>
  <p:sldIdLst>
    <p:sldId id="256" r:id="rId3"/>
    <p:sldId id="257" r:id="rId4"/>
    <p:sldId id="258" r:id="rId5"/>
    <p:sldId id="259" r:id="rId6"/>
    <p:sldId id="260" r:id="rId7"/>
    <p:sldId id="261" r:id="rId8"/>
    <p:sldId id="284" r:id="rId9"/>
    <p:sldId id="285" r:id="rId10"/>
    <p:sldId id="265" r:id="rId11"/>
    <p:sldId id="266" r:id="rId12"/>
    <p:sldId id="267" r:id="rId13"/>
    <p:sldId id="269" r:id="rId14"/>
    <p:sldId id="270" r:id="rId15"/>
    <p:sldId id="271" r:id="rId16"/>
    <p:sldId id="273" r:id="rId17"/>
    <p:sldId id="274" r:id="rId18"/>
    <p:sldId id="275" r:id="rId19"/>
    <p:sldId id="276" r:id="rId20"/>
    <p:sldId id="277" r:id="rId21"/>
    <p:sldId id="279" r:id="rId22"/>
    <p:sldId id="280" r:id="rId23"/>
    <p:sldId id="281" r:id="rId24"/>
    <p:sldId id="282" r:id="rId25"/>
    <p:sldId id="283" r:id="rId26"/>
  </p:sldIdLst>
  <p:sldSz cx="9144000" cy="5143500" type="screen16x9"/>
  <p:notesSz cx="6858000" cy="9144000"/>
  <p:embeddedFontLst>
    <p:embeddedFont>
      <p:font typeface="Arial Unicode MS" panose="020B0604020202020204" pitchFamily="34" charset="-128"/>
      <p:regular r:id="rId28"/>
    </p:embeddedFont>
    <p:embeddedFont>
      <p:font typeface="Calibri" panose="020F0502020204030204" pitchFamily="34" charset="0"/>
      <p:regular r:id="rId29"/>
      <p:bold r:id="rId30"/>
      <p:italic r:id="rId31"/>
      <p:boldItalic r:id="rId32"/>
    </p:embeddedFont>
    <p:embeddedFont>
      <p:font typeface="Google Sans" panose="020B0604020202020204" charset="0"/>
      <p:regular r:id="rId33"/>
      <p:bold r:id="rId34"/>
      <p:italic r:id="rId35"/>
      <p:boldItalic r:id="rId36"/>
    </p:embeddedFont>
    <p:embeddedFont>
      <p:font typeface="Google Sans Medium" panose="020B060402020202020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pen Sans SemiBold" panose="020B07060308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E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4c37863ed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e4c37863ed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4c37863ed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4c37863ed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4c37863ed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4c37863ed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4c37863e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4c37863e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4c37863ed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4c37863ed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4c37863ed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4c37863ed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4c37863ed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4c37863ed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4c37863ed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4c37863ed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4c37863e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4c37863e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4c37863ed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4c37863ed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4c37863ed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4c37863ed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4c37863ed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4c37863ed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4c37863ed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4c37863ed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e4c37863ed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e4c37863ed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e4c37863ed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e4c37863ed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e4c37863ed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e4c37863ed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e4c37863ed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e4c37863ed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4c37863ed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4c37863ed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4c37863ed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4c37863e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4c37863ed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4c37863ed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4c37863ed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4c37863e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4c37863e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4c37863e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2" name="Google Shape;10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6" name="Google Shape;106;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1" name="Google Shape;1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 name="Google Shape;114;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5" name="Google Shape;1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16"/>
        <p:cNvGrpSpPr/>
        <p:nvPr/>
      </p:nvGrpSpPr>
      <p:grpSpPr>
        <a:xfrm>
          <a:off x="0" y="0"/>
          <a:ext cx="0" cy="0"/>
          <a:chOff x="0" y="0"/>
          <a:chExt cx="0" cy="0"/>
        </a:xfrm>
      </p:grpSpPr>
      <p:sp>
        <p:nvSpPr>
          <p:cNvPr id="117" name="Google Shape;11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pic>
        <p:nvPicPr>
          <p:cNvPr id="120" name="Google Shape;120;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1"/>
        <p:cNvGrpSpPr/>
        <p:nvPr/>
      </p:nvGrpSpPr>
      <p:grpSpPr>
        <a:xfrm>
          <a:off x="0" y="0"/>
          <a:ext cx="0" cy="0"/>
          <a:chOff x="0" y="0"/>
          <a:chExt cx="0" cy="0"/>
        </a:xfrm>
      </p:grpSpPr>
      <p:sp>
        <p:nvSpPr>
          <p:cNvPr id="122" name="Google Shape;12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 name="Google Shape;124;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5"/>
        <p:cNvGrpSpPr/>
        <p:nvPr/>
      </p:nvGrpSpPr>
      <p:grpSpPr>
        <a:xfrm>
          <a:off x="0" y="0"/>
          <a:ext cx="0" cy="0"/>
          <a:chOff x="0" y="0"/>
          <a:chExt cx="0" cy="0"/>
        </a:xfrm>
      </p:grpSpPr>
      <p:sp>
        <p:nvSpPr>
          <p:cNvPr id="126" name="Google Shape;12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9"/>
        <p:cNvGrpSpPr/>
        <p:nvPr/>
      </p:nvGrpSpPr>
      <p:grpSpPr>
        <a:xfrm>
          <a:off x="0" y="0"/>
          <a:ext cx="0" cy="0"/>
          <a:chOff x="0" y="0"/>
          <a:chExt cx="0" cy="0"/>
        </a:xfrm>
      </p:grpSpPr>
      <p:sp>
        <p:nvSpPr>
          <p:cNvPr id="130" name="Google Shape;1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3"/>
        <p:cNvGrpSpPr/>
        <p:nvPr/>
      </p:nvGrpSpPr>
      <p:grpSpPr>
        <a:xfrm>
          <a:off x="0" y="0"/>
          <a:ext cx="0" cy="0"/>
          <a:chOff x="0" y="0"/>
          <a:chExt cx="0" cy="0"/>
        </a:xfrm>
      </p:grpSpPr>
      <p:sp>
        <p:nvSpPr>
          <p:cNvPr id="134" name="Google Shape;13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7"/>
        <p:cNvGrpSpPr/>
        <p:nvPr/>
      </p:nvGrpSpPr>
      <p:grpSpPr>
        <a:xfrm>
          <a:off x="0" y="0"/>
          <a:ext cx="0" cy="0"/>
          <a:chOff x="0" y="0"/>
          <a:chExt cx="0" cy="0"/>
        </a:xfrm>
      </p:grpSpPr>
      <p:sp>
        <p:nvSpPr>
          <p:cNvPr id="138" name="Google Shape;13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36"/>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1"/>
        <p:cNvGrpSpPr/>
        <p:nvPr/>
      </p:nvGrpSpPr>
      <p:grpSpPr>
        <a:xfrm>
          <a:off x="0" y="0"/>
          <a:ext cx="0" cy="0"/>
          <a:chOff x="0" y="0"/>
          <a:chExt cx="0" cy="0"/>
        </a:xfrm>
      </p:grpSpPr>
      <p:sp>
        <p:nvSpPr>
          <p:cNvPr id="142" name="Google Shape;14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 name="Google Shape;144;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5"/>
        <p:cNvGrpSpPr/>
        <p:nvPr/>
      </p:nvGrpSpPr>
      <p:grpSpPr>
        <a:xfrm>
          <a:off x="0" y="0"/>
          <a:ext cx="0" cy="0"/>
          <a:chOff x="0" y="0"/>
          <a:chExt cx="0" cy="0"/>
        </a:xfrm>
      </p:grpSpPr>
      <p:sp>
        <p:nvSpPr>
          <p:cNvPr id="146" name="Google Shape;146;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5" name="Google Shape;7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hyperlink" Target="http://www.pngall.com/mobile-png"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hyperlink" Target="http://www.pngall.com/mobile-png" TargetMode="External"/><Relationship Id="rId5"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14.png"/><Relationship Id="rId5" Type="http://schemas.openxmlformats.org/officeDocument/2006/relationships/hyperlink" Target="http://www.pngall.com/mobile-png"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hyperlink" Target="https://www.freepngimg.com/png/68552-picture-samsung-mobile-video-high-definition-frames-android" TargetMode="External"/><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freepngimg.com/png/30110-ipad-photo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9.xml"/><Relationship Id="rId5" Type="http://schemas.openxmlformats.org/officeDocument/2006/relationships/image" Target="../media/image1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152"/>
        <p:cNvGrpSpPr/>
        <p:nvPr/>
      </p:nvGrpSpPr>
      <p:grpSpPr>
        <a:xfrm>
          <a:off x="0" y="0"/>
          <a:ext cx="0" cy="0"/>
          <a:chOff x="0" y="0"/>
          <a:chExt cx="0" cy="0"/>
        </a:xfrm>
      </p:grpSpPr>
      <p:sp>
        <p:nvSpPr>
          <p:cNvPr id="153" name="Google Shape;153;p39"/>
          <p:cNvSpPr txBox="1"/>
          <p:nvPr/>
        </p:nvSpPr>
        <p:spPr>
          <a:xfrm>
            <a:off x="517650" y="1377825"/>
            <a:ext cx="6192600" cy="1293000"/>
          </a:xfrm>
          <a:prstGeom prst="rect">
            <a:avLst/>
          </a:prstGeom>
          <a:solidFill>
            <a:srgbClr val="92D050"/>
          </a:solidFill>
          <a:ln>
            <a:noFill/>
          </a:ln>
        </p:spPr>
        <p:txBody>
          <a:bodyPr spcFirstLastPara="1" wrap="square" lIns="0" tIns="91425" rIns="91425" bIns="91425" anchor="t" anchorCtr="0">
            <a:spAutoFit/>
          </a:bodyPr>
          <a:lstStyle/>
          <a:p>
            <a:pPr marL="0" lvl="0" indent="0" algn="l" rtl="0">
              <a:spcBef>
                <a:spcPts val="0"/>
              </a:spcBef>
              <a:spcAft>
                <a:spcPts val="0"/>
              </a:spcAft>
              <a:buNone/>
            </a:pPr>
            <a:r>
              <a:rPr lang="hr-HR" sz="3600" dirty="0" err="1">
                <a:solidFill>
                  <a:srgbClr val="FFFFFF"/>
                </a:solidFill>
                <a:latin typeface="Open Sans SemiBold"/>
                <a:ea typeface="Open Sans SemiBold"/>
                <a:cs typeface="Open Sans SemiBold"/>
                <a:sym typeface="Open Sans SemiBold"/>
              </a:rPr>
              <a:t>Healthy</a:t>
            </a:r>
            <a:r>
              <a:rPr lang="hr-HR" sz="3600" dirty="0">
                <a:solidFill>
                  <a:srgbClr val="FFFFFF"/>
                </a:solidFill>
                <a:latin typeface="Open Sans SemiBold"/>
                <a:ea typeface="Open Sans SemiBold"/>
                <a:cs typeface="Open Sans SemiBold"/>
                <a:sym typeface="Open Sans SemiBold"/>
              </a:rPr>
              <a:t> Plate</a:t>
            </a:r>
            <a:r>
              <a:rPr lang="en" sz="3600" dirty="0">
                <a:solidFill>
                  <a:srgbClr val="FFFFFF"/>
                </a:solidFill>
                <a:latin typeface="Open Sans SemiBold"/>
                <a:ea typeface="Open Sans SemiBold"/>
                <a:cs typeface="Open Sans SemiBold"/>
                <a:sym typeface="Open Sans SemiBold"/>
              </a:rPr>
              <a:t> App </a:t>
            </a:r>
            <a:r>
              <a:rPr lang="en" sz="3600" dirty="0">
                <a:solidFill>
                  <a:srgbClr val="FFFFFF"/>
                </a:solidFill>
                <a:latin typeface="Quantico"/>
                <a:ea typeface="Open Sans SemiBold"/>
                <a:cs typeface="Open Sans SemiBold"/>
                <a:sym typeface="Open Sans SemiBold"/>
              </a:rPr>
              <a:t>and</a:t>
            </a:r>
            <a:r>
              <a:rPr lang="en" sz="3600" dirty="0">
                <a:solidFill>
                  <a:srgbClr val="FFFFFF"/>
                </a:solidFill>
                <a:latin typeface="Open Sans SemiBold"/>
                <a:ea typeface="Open Sans SemiBold"/>
                <a:cs typeface="Open Sans SemiBold"/>
                <a:sym typeface="Open Sans SemiBold"/>
              </a:rPr>
              <a:t> Responsive Website</a:t>
            </a:r>
            <a:endParaRPr sz="3600" dirty="0">
              <a:solidFill>
                <a:srgbClr val="FFFFFF"/>
              </a:solidFill>
              <a:latin typeface="Open Sans SemiBold"/>
              <a:ea typeface="Open Sans SemiBold"/>
              <a:cs typeface="Open Sans SemiBold"/>
              <a:sym typeface="Open Sans SemiBold"/>
            </a:endParaRPr>
          </a:p>
        </p:txBody>
      </p:sp>
      <p:sp>
        <p:nvSpPr>
          <p:cNvPr id="154" name="Google Shape;154;p39"/>
          <p:cNvSpPr txBox="1"/>
          <p:nvPr/>
        </p:nvSpPr>
        <p:spPr>
          <a:xfrm>
            <a:off x="517675" y="2769663"/>
            <a:ext cx="4931100" cy="609367"/>
          </a:xfrm>
          <a:prstGeom prst="rect">
            <a:avLst/>
          </a:prstGeom>
          <a:solidFill>
            <a:srgbClr val="92D050"/>
          </a:solid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hr-HR" sz="2400" dirty="0">
                <a:solidFill>
                  <a:schemeClr val="lt1"/>
                </a:solidFill>
                <a:latin typeface="Open Sans"/>
                <a:ea typeface="Open Sans"/>
                <a:cs typeface="Open Sans"/>
                <a:sym typeface="Open Sans"/>
              </a:rPr>
              <a:t>Kristina Dunai</a:t>
            </a:r>
            <a:endParaRPr sz="2400" dirty="0">
              <a:solidFill>
                <a:srgbClr val="FFFFFF"/>
              </a:solidFill>
              <a:latin typeface="Open Sans"/>
              <a:ea typeface="Open Sans"/>
              <a:cs typeface="Open Sans"/>
              <a:sym typeface="Open Sans"/>
            </a:endParaRPr>
          </a:p>
        </p:txBody>
      </p:sp>
      <p:cxnSp>
        <p:nvCxnSpPr>
          <p:cNvPr id="155" name="Google Shape;155;p39"/>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1"/>
        <p:cNvGrpSpPr/>
        <p:nvPr/>
      </p:nvGrpSpPr>
      <p:grpSpPr>
        <a:xfrm>
          <a:off x="0" y="0"/>
          <a:ext cx="0" cy="0"/>
          <a:chOff x="0" y="0"/>
          <a:chExt cx="0" cy="0"/>
        </a:xfrm>
      </p:grpSpPr>
      <p:sp>
        <p:nvSpPr>
          <p:cNvPr id="242" name="Google Shape;242;p49"/>
          <p:cNvSpPr txBox="1"/>
          <p:nvPr/>
        </p:nvSpPr>
        <p:spPr>
          <a:xfrm>
            <a:off x="3721275" y="1886850"/>
            <a:ext cx="63021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3" name="Google Shape;243;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4" name="Google Shape;244;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
        <p:nvSpPr>
          <p:cNvPr id="245" name="Google Shape;245;p4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51" name="Google Shape;251;p50"/>
          <p:cNvSpPr txBox="1"/>
          <p:nvPr/>
        </p:nvSpPr>
        <p:spPr>
          <a:xfrm>
            <a:off x="517675" y="13701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After ideating and drafting some paper wireframes, I created the initial designs for the </a:t>
            </a:r>
            <a:r>
              <a:rPr lang="hr-HR" dirty="0" err="1">
                <a:solidFill>
                  <a:srgbClr val="5F6368"/>
                </a:solidFill>
                <a:latin typeface="Open Sans"/>
                <a:ea typeface="Open Sans"/>
                <a:cs typeface="Open Sans"/>
                <a:sym typeface="Open Sans"/>
              </a:rPr>
              <a:t>Healthy</a:t>
            </a:r>
            <a:r>
              <a:rPr lang="hr-HR" dirty="0">
                <a:solidFill>
                  <a:srgbClr val="5F6368"/>
                </a:solidFill>
                <a:latin typeface="Open Sans"/>
                <a:ea typeface="Open Sans"/>
                <a:cs typeface="Open Sans"/>
                <a:sym typeface="Open Sans"/>
              </a:rPr>
              <a:t> Plate</a:t>
            </a:r>
            <a:r>
              <a:rPr lang="en" dirty="0">
                <a:solidFill>
                  <a:srgbClr val="5F6368"/>
                </a:solidFill>
                <a:latin typeface="Open Sans"/>
                <a:ea typeface="Open Sans"/>
                <a:cs typeface="Open Sans"/>
                <a:sym typeface="Open Sans"/>
              </a:rPr>
              <a:t> app. These designs focused on delivering personalized guidance to users to help manage their food. </a:t>
            </a:r>
            <a:endParaRPr dirty="0"/>
          </a:p>
        </p:txBody>
      </p:sp>
      <p:sp>
        <p:nvSpPr>
          <p:cNvPr id="252" name="Google Shape;252;p50"/>
          <p:cNvSpPr txBox="1"/>
          <p:nvPr/>
        </p:nvSpPr>
        <p:spPr>
          <a:xfrm>
            <a:off x="3526600" y="1086500"/>
            <a:ext cx="1310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5F6368"/>
                </a:solidFill>
                <a:latin typeface="Open Sans"/>
                <a:ea typeface="Open Sans"/>
                <a:cs typeface="Open Sans"/>
                <a:sym typeface="Open Sans"/>
              </a:rPr>
              <a:t>Top half of home screen acts like a food coach by providing personalized recommendations for users</a:t>
            </a:r>
            <a:endParaRPr sz="1000">
              <a:solidFill>
                <a:srgbClr val="5F6368"/>
              </a:solidFill>
              <a:latin typeface="Open Sans"/>
              <a:ea typeface="Open Sans"/>
              <a:cs typeface="Open Sans"/>
              <a:sym typeface="Open Sans"/>
            </a:endParaRPr>
          </a:p>
        </p:txBody>
      </p:sp>
      <p:cxnSp>
        <p:nvCxnSpPr>
          <p:cNvPr id="253" name="Google Shape;253;p50"/>
          <p:cNvCxnSpPr/>
          <p:nvPr/>
        </p:nvCxnSpPr>
        <p:spPr>
          <a:xfrm rot="10800000">
            <a:off x="7221373" y="3766958"/>
            <a:ext cx="580200" cy="0"/>
          </a:xfrm>
          <a:prstGeom prst="straightConnector1">
            <a:avLst/>
          </a:prstGeom>
          <a:noFill/>
          <a:ln w="19050" cap="flat" cmpd="sng">
            <a:solidFill>
              <a:srgbClr val="FBBC04"/>
            </a:solidFill>
            <a:prstDash val="solid"/>
            <a:round/>
            <a:headEnd type="none" w="med" len="med"/>
            <a:tailEnd type="triangle" w="med" len="med"/>
          </a:ln>
        </p:spPr>
      </p:cxnSp>
      <p:sp>
        <p:nvSpPr>
          <p:cNvPr id="254" name="Google Shape;254;p50"/>
          <p:cNvSpPr txBox="1"/>
          <p:nvPr/>
        </p:nvSpPr>
        <p:spPr>
          <a:xfrm>
            <a:off x="7857175" y="3366758"/>
            <a:ext cx="1100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5F6368"/>
                </a:solidFill>
                <a:latin typeface="Open Sans"/>
                <a:ea typeface="Open Sans"/>
                <a:cs typeface="Open Sans"/>
                <a:sym typeface="Open Sans"/>
              </a:rPr>
              <a:t>Easy access to app features from global navigation</a:t>
            </a:r>
            <a:endParaRPr sz="1000" dirty="0">
              <a:solidFill>
                <a:srgbClr val="5F6368"/>
              </a:solidFill>
              <a:latin typeface="Open Sans"/>
              <a:ea typeface="Open Sans"/>
              <a:cs typeface="Open Sans"/>
              <a:sym typeface="Open Sans"/>
            </a:endParaRPr>
          </a:p>
        </p:txBody>
      </p:sp>
      <p:cxnSp>
        <p:nvCxnSpPr>
          <p:cNvPr id="256" name="Google Shape;256;p50"/>
          <p:cNvCxnSpPr/>
          <p:nvPr/>
        </p:nvCxnSpPr>
        <p:spPr>
          <a:xfrm>
            <a:off x="4612225" y="1717550"/>
            <a:ext cx="717600" cy="0"/>
          </a:xfrm>
          <a:prstGeom prst="straightConnector1">
            <a:avLst/>
          </a:prstGeom>
          <a:noFill/>
          <a:ln w="19050" cap="flat" cmpd="sng">
            <a:solidFill>
              <a:srgbClr val="FBBC04"/>
            </a:solidFill>
            <a:prstDash val="solid"/>
            <a:round/>
            <a:headEnd type="none" w="med" len="med"/>
            <a:tailEnd type="triangle" w="med" len="med"/>
          </a:ln>
        </p:spPr>
      </p:cxnSp>
      <p:pic>
        <p:nvPicPr>
          <p:cNvPr id="3" name="Picture 2">
            <a:extLst>
              <a:ext uri="{FF2B5EF4-FFF2-40B4-BE49-F238E27FC236}">
                <a16:creationId xmlns:a16="http://schemas.microsoft.com/office/drawing/2014/main" id="{73D63F8B-26D0-4C90-B881-43BC729B1636}"/>
              </a:ext>
            </a:extLst>
          </p:cNvPr>
          <p:cNvPicPr>
            <a:picLocks noChangeAspect="1"/>
          </p:cNvPicPr>
          <p:nvPr/>
        </p:nvPicPr>
        <p:blipFill>
          <a:blip r:embed="rId3"/>
          <a:stretch>
            <a:fillRect/>
          </a:stretch>
        </p:blipFill>
        <p:spPr>
          <a:xfrm>
            <a:off x="5262393" y="669025"/>
            <a:ext cx="1699930" cy="4065050"/>
          </a:xfrm>
          <a:prstGeom prst="rect">
            <a:avLst/>
          </a:prstGeom>
        </p:spPr>
      </p:pic>
      <p:pic>
        <p:nvPicPr>
          <p:cNvPr id="5" name="Picture 4" descr="A picture containing text, monitor, electronics, screen&#10;&#10;Description automatically generated">
            <a:extLst>
              <a:ext uri="{FF2B5EF4-FFF2-40B4-BE49-F238E27FC236}">
                <a16:creationId xmlns:a16="http://schemas.microsoft.com/office/drawing/2014/main" id="{CC354760-DD6C-4EC1-9563-19032C983FE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423143" y="271619"/>
            <a:ext cx="3412766" cy="475392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269" name="Google Shape;269;p52"/>
          <p:cNvSpPr txBox="1"/>
          <p:nvPr/>
        </p:nvSpPr>
        <p:spPr>
          <a:xfrm>
            <a:off x="86827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sz="1200" b="1">
              <a:solidFill>
                <a:srgbClr val="4285F4"/>
              </a:solidFill>
              <a:latin typeface="Open Sans"/>
              <a:ea typeface="Open Sans"/>
              <a:cs typeface="Open Sans"/>
              <a:sym typeface="Open Sans"/>
            </a:endParaRPr>
          </a:p>
        </p:txBody>
      </p:sp>
      <p:sp>
        <p:nvSpPr>
          <p:cNvPr id="270" name="Google Shape;270;p52"/>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2"/>
          <p:cNvSpPr txBox="1"/>
          <p:nvPr/>
        </p:nvSpPr>
        <p:spPr>
          <a:xfrm>
            <a:off x="4829625" y="193265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Location:</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hr-HR" sz="1200" dirty="0">
                <a:solidFill>
                  <a:srgbClr val="5F6368"/>
                </a:solidFill>
                <a:latin typeface="Open Sans"/>
                <a:ea typeface="Open Sans"/>
                <a:cs typeface="Open Sans"/>
                <a:sym typeface="Open Sans"/>
              </a:rPr>
              <a:t>Croatia</a:t>
            </a:r>
            <a:r>
              <a:rPr lang="en" sz="1200" dirty="0">
                <a:solidFill>
                  <a:srgbClr val="5F6368"/>
                </a:solidFill>
                <a:latin typeface="Open Sans"/>
                <a:ea typeface="Open Sans"/>
                <a:cs typeface="Open Sans"/>
                <a:sym typeface="Open Sans"/>
              </a:rPr>
              <a:t>, remote</a:t>
            </a:r>
            <a:endParaRPr sz="1200" b="1" dirty="0">
              <a:solidFill>
                <a:srgbClr val="FBBC04"/>
              </a:solidFill>
              <a:latin typeface="Open Sans"/>
              <a:ea typeface="Open Sans"/>
              <a:cs typeface="Open Sans"/>
              <a:sym typeface="Open Sans"/>
            </a:endParaRPr>
          </a:p>
        </p:txBody>
      </p:sp>
      <p:sp>
        <p:nvSpPr>
          <p:cNvPr id="272" name="Google Shape;272;p52"/>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2"/>
          <p:cNvSpPr txBox="1"/>
          <p:nvPr/>
        </p:nvSpPr>
        <p:spPr>
          <a:xfrm>
            <a:off x="86827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Participants:</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7 participants </a:t>
            </a:r>
            <a:endParaRPr sz="1200" b="1">
              <a:solidFill>
                <a:srgbClr val="4285F4"/>
              </a:solidFill>
              <a:latin typeface="Open Sans"/>
              <a:ea typeface="Open Sans"/>
              <a:cs typeface="Open Sans"/>
              <a:sym typeface="Open Sans"/>
            </a:endParaRPr>
          </a:p>
        </p:txBody>
      </p:sp>
      <p:sp>
        <p:nvSpPr>
          <p:cNvPr id="274" name="Google Shape;274;p52"/>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2"/>
          <p:cNvSpPr txBox="1"/>
          <p:nvPr/>
        </p:nvSpPr>
        <p:spPr>
          <a:xfrm>
            <a:off x="482962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30-60 minutes</a:t>
            </a:r>
            <a:endParaRPr sz="1200" b="1">
              <a:solidFill>
                <a:srgbClr val="4285F4"/>
              </a:solidFill>
              <a:latin typeface="Open Sans"/>
              <a:ea typeface="Open Sans"/>
              <a:cs typeface="Open Sans"/>
              <a:sym typeface="Open Sans"/>
            </a:endParaRPr>
          </a:p>
        </p:txBody>
      </p:sp>
      <p:sp>
        <p:nvSpPr>
          <p:cNvPr id="276" name="Google Shape;276;p52"/>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2"/>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8" name="Google Shape;278;p52"/>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9" name="Google Shape;279;p52"/>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0" name="Google Shape;280;p52"/>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86" name="Google Shape;286;p53"/>
          <p:cNvSpPr txBox="1"/>
          <p:nvPr/>
        </p:nvSpPr>
        <p:spPr>
          <a:xfrm>
            <a:off x="532875" y="1355375"/>
            <a:ext cx="6494100" cy="4002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These were the main findings uncovered by the usability study: </a:t>
            </a:r>
            <a:endParaRPr>
              <a:solidFill>
                <a:srgbClr val="5F6368"/>
              </a:solidFill>
              <a:latin typeface="Open Sans"/>
              <a:ea typeface="Open Sans"/>
              <a:cs typeface="Open Sans"/>
              <a:sym typeface="Open Sans"/>
            </a:endParaRPr>
          </a:p>
        </p:txBody>
      </p:sp>
      <p:sp>
        <p:nvSpPr>
          <p:cNvPr id="287" name="Google Shape;287;p53"/>
          <p:cNvSpPr txBox="1"/>
          <p:nvPr/>
        </p:nvSpPr>
        <p:spPr>
          <a:xfrm>
            <a:off x="710063" y="3141875"/>
            <a:ext cx="1981200" cy="1006500"/>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People want easy access to recipes that specifically use the food they already own.</a:t>
            </a:r>
            <a:endParaRPr sz="1200">
              <a:solidFill>
                <a:srgbClr val="5F6368"/>
              </a:solidFill>
              <a:latin typeface="Open Sans"/>
              <a:ea typeface="Open Sans"/>
              <a:cs typeface="Open Sans"/>
              <a:sym typeface="Open Sans"/>
            </a:endParaRPr>
          </a:p>
        </p:txBody>
      </p:sp>
      <p:sp>
        <p:nvSpPr>
          <p:cNvPr id="288" name="Google Shape;288;p53"/>
          <p:cNvSpPr txBox="1"/>
          <p:nvPr/>
        </p:nvSpPr>
        <p:spPr>
          <a:xfrm>
            <a:off x="764388" y="26591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Recipes</a:t>
            </a:r>
            <a:endParaRPr>
              <a:solidFill>
                <a:srgbClr val="5F6368"/>
              </a:solidFill>
              <a:latin typeface="Open Sans SemiBold"/>
              <a:ea typeface="Open Sans SemiBold"/>
              <a:cs typeface="Open Sans SemiBold"/>
              <a:sym typeface="Open Sans SemiBold"/>
            </a:endParaRPr>
          </a:p>
        </p:txBody>
      </p:sp>
      <p:sp>
        <p:nvSpPr>
          <p:cNvPr id="289" name="Google Shape;289;p53"/>
          <p:cNvSpPr txBox="1"/>
          <p:nvPr/>
        </p:nvSpPr>
        <p:spPr>
          <a:xfrm>
            <a:off x="3608550" y="26591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hr-HR" dirty="0" err="1">
                <a:solidFill>
                  <a:srgbClr val="5F6368"/>
                </a:solidFill>
                <a:latin typeface="Open Sans SemiBold"/>
                <a:ea typeface="Open Sans SemiBold"/>
                <a:cs typeface="Open Sans SemiBold"/>
                <a:sym typeface="Open Sans SemiBold"/>
              </a:rPr>
              <a:t>Quick</a:t>
            </a:r>
            <a:r>
              <a:rPr lang="hr-HR" dirty="0">
                <a:solidFill>
                  <a:srgbClr val="5F6368"/>
                </a:solidFill>
                <a:latin typeface="Open Sans SemiBold"/>
                <a:ea typeface="Open Sans SemiBold"/>
                <a:cs typeface="Open Sans SemiBold"/>
                <a:sym typeface="Open Sans SemiBold"/>
              </a:rPr>
              <a:t> </a:t>
            </a:r>
            <a:r>
              <a:rPr lang="hr-HR" dirty="0" err="1">
                <a:solidFill>
                  <a:srgbClr val="5F6368"/>
                </a:solidFill>
                <a:latin typeface="Open Sans SemiBold"/>
                <a:ea typeface="Open Sans SemiBold"/>
                <a:cs typeface="Open Sans SemiBold"/>
                <a:sym typeface="Open Sans SemiBold"/>
              </a:rPr>
              <a:t>Meals</a:t>
            </a:r>
            <a:endParaRPr dirty="0">
              <a:solidFill>
                <a:srgbClr val="5F6368"/>
              </a:solidFill>
              <a:latin typeface="Open Sans SemiBold"/>
              <a:ea typeface="Open Sans SemiBold"/>
              <a:cs typeface="Open Sans SemiBold"/>
              <a:sym typeface="Open Sans SemiBold"/>
            </a:endParaRPr>
          </a:p>
        </p:txBody>
      </p:sp>
      <p:sp>
        <p:nvSpPr>
          <p:cNvPr id="290" name="Google Shape;290;p53"/>
          <p:cNvSpPr txBox="1"/>
          <p:nvPr/>
        </p:nvSpPr>
        <p:spPr>
          <a:xfrm>
            <a:off x="3554263" y="3141875"/>
            <a:ext cx="1981200" cy="609367"/>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People had difficulty </a:t>
            </a:r>
            <a:r>
              <a:rPr lang="hr-HR" sz="1200" dirty="0" err="1">
                <a:solidFill>
                  <a:srgbClr val="5F6368"/>
                </a:solidFill>
                <a:latin typeface="Open Sans"/>
                <a:ea typeface="Open Sans"/>
                <a:cs typeface="Open Sans"/>
                <a:sym typeface="Open Sans"/>
              </a:rPr>
              <a:t>finding</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quick</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meals</a:t>
            </a:r>
            <a:r>
              <a:rPr lang="en" sz="1200" dirty="0">
                <a:solidFill>
                  <a:srgbClr val="5F6368"/>
                </a:solidFill>
                <a:latin typeface="Open Sans"/>
                <a:ea typeface="Open Sans"/>
                <a:cs typeface="Open Sans"/>
                <a:sym typeface="Open Sans"/>
              </a:rPr>
              <a:t>.</a:t>
            </a:r>
            <a:endParaRPr sz="1200" dirty="0">
              <a:solidFill>
                <a:srgbClr val="5F6368"/>
              </a:solidFill>
              <a:latin typeface="Open Sans"/>
              <a:ea typeface="Open Sans"/>
              <a:cs typeface="Open Sans"/>
              <a:sym typeface="Open Sans"/>
            </a:endParaRPr>
          </a:p>
        </p:txBody>
      </p:sp>
      <p:sp>
        <p:nvSpPr>
          <p:cNvPr id="291" name="Google Shape;291;p53"/>
          <p:cNvSpPr txBox="1"/>
          <p:nvPr/>
        </p:nvSpPr>
        <p:spPr>
          <a:xfrm>
            <a:off x="6507025" y="26591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hr-HR" dirty="0">
                <a:solidFill>
                  <a:srgbClr val="5F6368"/>
                </a:solidFill>
                <a:latin typeface="Open Sans SemiBold"/>
                <a:ea typeface="Open Sans SemiBold"/>
                <a:cs typeface="Open Sans SemiBold"/>
                <a:sym typeface="Open Sans SemiBold"/>
              </a:rPr>
              <a:t>Login</a:t>
            </a:r>
            <a:endParaRPr dirty="0">
              <a:solidFill>
                <a:srgbClr val="5F6368"/>
              </a:solidFill>
              <a:latin typeface="Open Sans SemiBold"/>
              <a:ea typeface="Open Sans SemiBold"/>
              <a:cs typeface="Open Sans SemiBold"/>
              <a:sym typeface="Open Sans SemiBold"/>
            </a:endParaRPr>
          </a:p>
        </p:txBody>
      </p:sp>
      <p:sp>
        <p:nvSpPr>
          <p:cNvPr id="292" name="Google Shape;292;p53"/>
          <p:cNvSpPr txBox="1"/>
          <p:nvPr/>
        </p:nvSpPr>
        <p:spPr>
          <a:xfrm>
            <a:off x="6452738" y="3141875"/>
            <a:ext cx="1981200" cy="609367"/>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People </a:t>
            </a:r>
            <a:r>
              <a:rPr lang="hr-HR" sz="1200" dirty="0" err="1">
                <a:solidFill>
                  <a:srgbClr val="5F6368"/>
                </a:solidFill>
                <a:latin typeface="Open Sans"/>
                <a:ea typeface="Open Sans"/>
                <a:cs typeface="Open Sans"/>
                <a:sym typeface="Open Sans"/>
              </a:rPr>
              <a:t>want</a:t>
            </a:r>
            <a:r>
              <a:rPr lang="hr-HR" sz="1200" dirty="0">
                <a:solidFill>
                  <a:srgbClr val="5F6368"/>
                </a:solidFill>
                <a:latin typeface="Open Sans"/>
                <a:ea typeface="Open Sans"/>
                <a:cs typeface="Open Sans"/>
                <a:sym typeface="Open Sans"/>
              </a:rPr>
              <a:t> to login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save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they</a:t>
            </a:r>
            <a:r>
              <a:rPr lang="hr-HR" sz="1200" dirty="0">
                <a:solidFill>
                  <a:srgbClr val="5F6368"/>
                </a:solidFill>
                <a:latin typeface="Open Sans"/>
                <a:ea typeface="Open Sans"/>
                <a:cs typeface="Open Sans"/>
                <a:sym typeface="Open Sans"/>
              </a:rPr>
              <a:t> favorite </a:t>
            </a:r>
            <a:r>
              <a:rPr lang="hr-HR" sz="1200" dirty="0" err="1">
                <a:solidFill>
                  <a:srgbClr val="5F6368"/>
                </a:solidFill>
                <a:latin typeface="Open Sans"/>
                <a:ea typeface="Open Sans"/>
                <a:cs typeface="Open Sans"/>
                <a:sym typeface="Open Sans"/>
              </a:rPr>
              <a:t>recipes</a:t>
            </a:r>
            <a:r>
              <a:rPr lang="en" sz="1200" dirty="0">
                <a:solidFill>
                  <a:srgbClr val="5F6368"/>
                </a:solidFill>
                <a:latin typeface="Open Sans"/>
                <a:ea typeface="Open Sans"/>
                <a:cs typeface="Open Sans"/>
                <a:sym typeface="Open Sans"/>
              </a:rPr>
              <a:t>.</a:t>
            </a:r>
            <a:endParaRPr sz="1200" dirty="0">
              <a:solidFill>
                <a:srgbClr val="5F6368"/>
              </a:solidFill>
              <a:latin typeface="Open Sans"/>
              <a:ea typeface="Open Sans"/>
              <a:cs typeface="Open Sans"/>
              <a:sym typeface="Open Sans"/>
            </a:endParaRPr>
          </a:p>
        </p:txBody>
      </p:sp>
      <p:sp>
        <p:nvSpPr>
          <p:cNvPr id="293" name="Google Shape;293;p53"/>
          <p:cNvSpPr/>
          <p:nvPr/>
        </p:nvSpPr>
        <p:spPr>
          <a:xfrm>
            <a:off x="1367825" y="2115871"/>
            <a:ext cx="513300" cy="513300"/>
          </a:xfrm>
          <a:prstGeom prst="ellipse">
            <a:avLst/>
          </a:prstGeom>
          <a:solidFill>
            <a:srgbClr val="FBBC0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94" name="Google Shape;294;p53"/>
          <p:cNvSpPr/>
          <p:nvPr/>
        </p:nvSpPr>
        <p:spPr>
          <a:xfrm>
            <a:off x="4288200" y="2115871"/>
            <a:ext cx="513300" cy="513300"/>
          </a:xfrm>
          <a:prstGeom prst="ellipse">
            <a:avLst/>
          </a:prstGeom>
          <a:solidFill>
            <a:srgbClr val="FBBC0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95" name="Google Shape;295;p53"/>
          <p:cNvSpPr/>
          <p:nvPr/>
        </p:nvSpPr>
        <p:spPr>
          <a:xfrm>
            <a:off x="7208575" y="2115871"/>
            <a:ext cx="513300" cy="513300"/>
          </a:xfrm>
          <a:prstGeom prst="ellipse">
            <a:avLst/>
          </a:prstGeom>
          <a:solidFill>
            <a:srgbClr val="FBBC0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299"/>
        <p:cNvGrpSpPr/>
        <p:nvPr/>
      </p:nvGrpSpPr>
      <p:grpSpPr>
        <a:xfrm>
          <a:off x="0" y="0"/>
          <a:ext cx="0" cy="0"/>
          <a:chOff x="0" y="0"/>
          <a:chExt cx="0" cy="0"/>
        </a:xfrm>
      </p:grpSpPr>
      <p:sp>
        <p:nvSpPr>
          <p:cNvPr id="300" name="Google Shape;300;p54"/>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01" name="Google Shape;301;p54"/>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02" name="Google Shape;302;p5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3" name="Google Shape;323;p56"/>
          <p:cNvSpPr txBox="1"/>
          <p:nvPr/>
        </p:nvSpPr>
        <p:spPr>
          <a:xfrm>
            <a:off x="517675" y="13701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Additional design changes included adding an option to “</a:t>
            </a:r>
            <a:r>
              <a:rPr lang="hr-HR" dirty="0" err="1">
                <a:solidFill>
                  <a:srgbClr val="5F6368"/>
                </a:solidFill>
                <a:latin typeface="Open Sans"/>
                <a:ea typeface="Open Sans"/>
                <a:cs typeface="Open Sans"/>
                <a:sym typeface="Open Sans"/>
              </a:rPr>
              <a:t>Today’s</a:t>
            </a:r>
            <a:r>
              <a:rPr lang="hr-HR">
                <a:solidFill>
                  <a:srgbClr val="5F6368"/>
                </a:solidFill>
                <a:latin typeface="Open Sans"/>
                <a:ea typeface="Open Sans"/>
                <a:cs typeface="Open Sans"/>
                <a:sym typeface="Open Sans"/>
              </a:rPr>
              <a:t> Top </a:t>
            </a:r>
            <a:r>
              <a:rPr lang="hr-HR" dirty="0" err="1">
                <a:solidFill>
                  <a:srgbClr val="5F6368"/>
                </a:solidFill>
                <a:latin typeface="Open Sans"/>
                <a:ea typeface="Open Sans"/>
                <a:cs typeface="Open Sans"/>
                <a:sym typeface="Open Sans"/>
              </a:rPr>
              <a:t>Recipe</a:t>
            </a:r>
            <a:r>
              <a:rPr lang="en" dirty="0">
                <a:solidFill>
                  <a:srgbClr val="5F6368"/>
                </a:solidFill>
                <a:latin typeface="Open Sans"/>
                <a:ea typeface="Open Sans"/>
                <a:cs typeface="Open Sans"/>
                <a:sym typeface="Open Sans"/>
              </a:rPr>
              <a:t>”</a:t>
            </a:r>
            <a:r>
              <a:rPr lang="hr-HR" dirty="0">
                <a:solidFill>
                  <a:srgbClr val="5F6368"/>
                </a:solidFill>
                <a:latin typeface="Open Sans"/>
                <a:ea typeface="Open Sans"/>
                <a:cs typeface="Open Sans"/>
                <a:sym typeface="Open Sans"/>
              </a:rPr>
              <a:t> on </a:t>
            </a:r>
            <a:r>
              <a:rPr lang="hr-HR" dirty="0" err="1">
                <a:solidFill>
                  <a:srgbClr val="5F6368"/>
                </a:solidFill>
                <a:latin typeface="Open Sans"/>
                <a:ea typeface="Open Sans"/>
                <a:cs typeface="Open Sans"/>
                <a:sym typeface="Open Sans"/>
              </a:rPr>
              <a:t>the</a:t>
            </a:r>
            <a:r>
              <a:rPr lang="hr-HR" dirty="0">
                <a:solidFill>
                  <a:srgbClr val="5F6368"/>
                </a:solidFill>
                <a:latin typeface="Open Sans"/>
                <a:ea typeface="Open Sans"/>
                <a:cs typeface="Open Sans"/>
                <a:sym typeface="Open Sans"/>
              </a:rPr>
              <a:t> top </a:t>
            </a:r>
            <a:r>
              <a:rPr lang="hr-HR" dirty="0" err="1">
                <a:solidFill>
                  <a:srgbClr val="5F6368"/>
                </a:solidFill>
                <a:latin typeface="Open Sans"/>
                <a:ea typeface="Open Sans"/>
                <a:cs typeface="Open Sans"/>
                <a:sym typeface="Open Sans"/>
              </a:rPr>
              <a:t>of</a:t>
            </a:r>
            <a:r>
              <a:rPr lang="hr-HR" dirty="0">
                <a:solidFill>
                  <a:srgbClr val="5F6368"/>
                </a:solidFill>
                <a:latin typeface="Open Sans"/>
                <a:ea typeface="Open Sans"/>
                <a:cs typeface="Open Sans"/>
                <a:sym typeface="Open Sans"/>
              </a:rPr>
              <a:t> screen</a:t>
            </a:r>
            <a:r>
              <a:rPr lang="en" dirty="0">
                <a:solidFill>
                  <a:srgbClr val="5F6368"/>
                </a:solidFill>
                <a:latin typeface="Open Sans"/>
                <a:ea typeface="Open Sans"/>
                <a:cs typeface="Open Sans"/>
                <a:sym typeface="Open Sans"/>
              </a:rPr>
              <a:t>, and providing a clearer </a:t>
            </a:r>
            <a:r>
              <a:rPr lang="hr-HR" dirty="0" err="1">
                <a:solidFill>
                  <a:srgbClr val="5F6368"/>
                </a:solidFill>
                <a:latin typeface="Open Sans"/>
                <a:ea typeface="Open Sans"/>
                <a:cs typeface="Open Sans"/>
                <a:sym typeface="Open Sans"/>
              </a:rPr>
              <a:t>navigations</a:t>
            </a:r>
            <a:r>
              <a:rPr lang="hr-HR" dirty="0">
                <a:solidFill>
                  <a:srgbClr val="5F6368"/>
                </a:solidFill>
                <a:latin typeface="Open Sans"/>
                <a:ea typeface="Open Sans"/>
                <a:cs typeface="Open Sans"/>
                <a:sym typeface="Open Sans"/>
              </a:rPr>
              <a:t> to </a:t>
            </a:r>
            <a:r>
              <a:rPr lang="hr-HR" dirty="0" err="1">
                <a:solidFill>
                  <a:srgbClr val="5F6368"/>
                </a:solidFill>
                <a:latin typeface="Open Sans"/>
                <a:ea typeface="Open Sans"/>
                <a:cs typeface="Open Sans"/>
                <a:sym typeface="Open Sans"/>
              </a:rPr>
              <a:t>meal</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planning</a:t>
            </a:r>
            <a:r>
              <a:rPr lang="hr-HR" dirty="0">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cxnSp>
        <p:nvCxnSpPr>
          <p:cNvPr id="326" name="Google Shape;326;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7" name="Google Shape;327;p56"/>
          <p:cNvSpPr txBox="1"/>
          <p:nvPr/>
        </p:nvSpPr>
        <p:spPr>
          <a:xfrm>
            <a:off x="3545937" y="409043"/>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Before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sp>
        <p:nvSpPr>
          <p:cNvPr id="328" name="Google Shape;328;p56"/>
          <p:cNvSpPr txBox="1"/>
          <p:nvPr/>
        </p:nvSpPr>
        <p:spPr>
          <a:xfrm>
            <a:off x="6516588" y="409043"/>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dirty="0">
                <a:solidFill>
                  <a:srgbClr val="34A853"/>
                </a:solidFill>
                <a:latin typeface="Open Sans"/>
                <a:ea typeface="Open Sans"/>
                <a:cs typeface="Open Sans"/>
                <a:sym typeface="Open Sans"/>
              </a:rPr>
              <a:t>After usability study</a:t>
            </a:r>
            <a:endParaRPr sz="1200" dirty="0">
              <a:solidFill>
                <a:srgbClr val="34A853"/>
              </a:solidFill>
              <a:latin typeface="Open Sans"/>
              <a:ea typeface="Open Sans"/>
              <a:cs typeface="Open Sans"/>
              <a:sym typeface="Open Sans"/>
            </a:endParaRPr>
          </a:p>
          <a:p>
            <a:pPr marL="0" lvl="0" indent="0" algn="l" rtl="0">
              <a:spcBef>
                <a:spcPts val="0"/>
              </a:spcBef>
              <a:spcAft>
                <a:spcPts val="0"/>
              </a:spcAft>
              <a:buNone/>
            </a:pPr>
            <a:endParaRPr dirty="0">
              <a:solidFill>
                <a:srgbClr val="1967D2"/>
              </a:solidFill>
            </a:endParaRPr>
          </a:p>
        </p:txBody>
      </p:sp>
      <p:pic>
        <p:nvPicPr>
          <p:cNvPr id="3" name="Picture 2" descr="Diagram, shape&#10;&#10;Description automatically generated">
            <a:extLst>
              <a:ext uri="{FF2B5EF4-FFF2-40B4-BE49-F238E27FC236}">
                <a16:creationId xmlns:a16="http://schemas.microsoft.com/office/drawing/2014/main" id="{354E0428-98EE-40BB-87E8-ED78728EE5BA}"/>
              </a:ext>
            </a:extLst>
          </p:cNvPr>
          <p:cNvPicPr>
            <a:picLocks noChangeAspect="1"/>
          </p:cNvPicPr>
          <p:nvPr/>
        </p:nvPicPr>
        <p:blipFill>
          <a:blip r:embed="rId3"/>
          <a:stretch>
            <a:fillRect/>
          </a:stretch>
        </p:blipFill>
        <p:spPr>
          <a:xfrm>
            <a:off x="4045326" y="1378879"/>
            <a:ext cx="1355022" cy="3240271"/>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E96E95F7-E41A-4228-9E79-2DF45214EBF2}"/>
              </a:ext>
            </a:extLst>
          </p:cNvPr>
          <p:cNvPicPr>
            <a:picLocks noChangeAspect="1"/>
          </p:cNvPicPr>
          <p:nvPr/>
        </p:nvPicPr>
        <p:blipFill>
          <a:blip r:embed="rId4"/>
          <a:stretch>
            <a:fillRect/>
          </a:stretch>
        </p:blipFill>
        <p:spPr>
          <a:xfrm>
            <a:off x="6926340" y="1286539"/>
            <a:ext cx="1514520" cy="3640163"/>
          </a:xfrm>
          <a:prstGeom prst="rect">
            <a:avLst/>
          </a:prstGeom>
        </p:spPr>
      </p:pic>
      <p:pic>
        <p:nvPicPr>
          <p:cNvPr id="7" name="Picture 6" descr="A picture containing text, monitor, electronics, screen&#10;&#10;Description automatically generated">
            <a:extLst>
              <a:ext uri="{FF2B5EF4-FFF2-40B4-BE49-F238E27FC236}">
                <a16:creationId xmlns:a16="http://schemas.microsoft.com/office/drawing/2014/main" id="{8E628032-12B2-487B-A92C-5C34F9F30A5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405924" y="1078450"/>
            <a:ext cx="2620304" cy="3705200"/>
          </a:xfrm>
          <a:prstGeom prst="rect">
            <a:avLst/>
          </a:prstGeom>
        </p:spPr>
      </p:pic>
      <p:pic>
        <p:nvPicPr>
          <p:cNvPr id="19" name="Picture 18" descr="A picture containing text, monitor, electronics, screen&#10;&#10;Description automatically generated">
            <a:extLst>
              <a:ext uri="{FF2B5EF4-FFF2-40B4-BE49-F238E27FC236}">
                <a16:creationId xmlns:a16="http://schemas.microsoft.com/office/drawing/2014/main" id="{0428062B-7089-41C5-9675-8148CC51A58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249762" y="916707"/>
            <a:ext cx="2857835" cy="42180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13" name="Picture 12" descr="Graphical user interface, application, Word&#10;&#10;Description automatically generated">
            <a:extLst>
              <a:ext uri="{FF2B5EF4-FFF2-40B4-BE49-F238E27FC236}">
                <a16:creationId xmlns:a16="http://schemas.microsoft.com/office/drawing/2014/main" id="{36C037CB-8554-4595-8FCF-E974AC2AC8BA}"/>
              </a:ext>
            </a:extLst>
          </p:cNvPr>
          <p:cNvPicPr>
            <a:picLocks noChangeAspect="1"/>
          </p:cNvPicPr>
          <p:nvPr/>
        </p:nvPicPr>
        <p:blipFill>
          <a:blip r:embed="rId3"/>
          <a:stretch>
            <a:fillRect/>
          </a:stretch>
        </p:blipFill>
        <p:spPr>
          <a:xfrm>
            <a:off x="2993088" y="1763675"/>
            <a:ext cx="4525387" cy="2541732"/>
          </a:xfrm>
          <a:prstGeom prst="rect">
            <a:avLst/>
          </a:prstGeom>
        </p:spPr>
      </p:pic>
      <p:sp>
        <p:nvSpPr>
          <p:cNvPr id="335" name="Google Shape;335;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pic>
        <p:nvPicPr>
          <p:cNvPr id="10" name="Picture 9" descr="A white cell phone&#10;&#10;Description automatically generated with low confidence">
            <a:extLst>
              <a:ext uri="{FF2B5EF4-FFF2-40B4-BE49-F238E27FC236}">
                <a16:creationId xmlns:a16="http://schemas.microsoft.com/office/drawing/2014/main" id="{E6BE9B02-4B18-452B-896F-F19A89B995A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160181" y="1451557"/>
            <a:ext cx="3024749" cy="3024749"/>
          </a:xfrm>
          <a:prstGeom prst="rect">
            <a:avLst/>
          </a:prstGeom>
        </p:spPr>
      </p:pic>
      <p:pic>
        <p:nvPicPr>
          <p:cNvPr id="8" name="Picture 7" descr="Graphical user interface, text, application, chat or text message&#10;&#10;Description automatically generated">
            <a:extLst>
              <a:ext uri="{FF2B5EF4-FFF2-40B4-BE49-F238E27FC236}">
                <a16:creationId xmlns:a16="http://schemas.microsoft.com/office/drawing/2014/main" id="{36FE0F14-1849-42F3-90FF-ED33272585F3}"/>
              </a:ext>
            </a:extLst>
          </p:cNvPr>
          <p:cNvPicPr>
            <a:picLocks noChangeAspect="1"/>
          </p:cNvPicPr>
          <p:nvPr/>
        </p:nvPicPr>
        <p:blipFill>
          <a:blip r:embed="rId6"/>
          <a:stretch>
            <a:fillRect/>
          </a:stretch>
        </p:blipFill>
        <p:spPr>
          <a:xfrm>
            <a:off x="906328" y="1774308"/>
            <a:ext cx="1364961" cy="2571750"/>
          </a:xfrm>
          <a:prstGeom prst="rect">
            <a:avLst/>
          </a:prstGeom>
        </p:spPr>
      </p:pic>
      <p:pic>
        <p:nvPicPr>
          <p:cNvPr id="3" name="Picture 2" descr="A white cell phone&#10;&#10;Description automatically generated with low confidence">
            <a:extLst>
              <a:ext uri="{FF2B5EF4-FFF2-40B4-BE49-F238E27FC236}">
                <a16:creationId xmlns:a16="http://schemas.microsoft.com/office/drawing/2014/main" id="{F9E9665B-7A30-42E1-996D-E175A026F39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6435" y="1451554"/>
            <a:ext cx="3024749" cy="3024749"/>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425A025E-4686-44CB-ACD5-A9B9FE3132F9}"/>
              </a:ext>
            </a:extLst>
          </p:cNvPr>
          <p:cNvPicPr>
            <a:picLocks noChangeAspect="1"/>
          </p:cNvPicPr>
          <p:nvPr/>
        </p:nvPicPr>
        <p:blipFill>
          <a:blip r:embed="rId7"/>
          <a:stretch>
            <a:fillRect/>
          </a:stretch>
        </p:blipFill>
        <p:spPr>
          <a:xfrm>
            <a:off x="4992896" y="1712406"/>
            <a:ext cx="1357159" cy="2820072"/>
          </a:xfrm>
          <a:prstGeom prst="rect">
            <a:avLst/>
          </a:prstGeom>
        </p:spPr>
      </p:pic>
      <p:pic>
        <p:nvPicPr>
          <p:cNvPr id="11" name="Picture 10" descr="A white cell phone&#10;&#10;Description automatically generated with low confidence">
            <a:extLst>
              <a:ext uri="{FF2B5EF4-FFF2-40B4-BE49-F238E27FC236}">
                <a16:creationId xmlns:a16="http://schemas.microsoft.com/office/drawing/2014/main" id="{035C410F-E381-4F87-BFF2-43B1229CF23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159102" y="1451556"/>
            <a:ext cx="3024749" cy="3024749"/>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47AC4E05-86E3-432C-9AB6-1A0E1B767A9B}"/>
              </a:ext>
            </a:extLst>
          </p:cNvPr>
          <p:cNvPicPr>
            <a:picLocks noChangeAspect="1"/>
          </p:cNvPicPr>
          <p:nvPr/>
        </p:nvPicPr>
        <p:blipFill>
          <a:blip r:embed="rId8"/>
          <a:stretch>
            <a:fillRect/>
          </a:stretch>
        </p:blipFill>
        <p:spPr>
          <a:xfrm>
            <a:off x="6952683" y="1707502"/>
            <a:ext cx="1398699" cy="2256162"/>
          </a:xfrm>
          <a:prstGeom prst="rect">
            <a:avLst/>
          </a:prstGeom>
        </p:spPr>
      </p:pic>
      <p:pic>
        <p:nvPicPr>
          <p:cNvPr id="12" name="Picture 11" descr="A white cell phone&#10;&#10;Description automatically generated with low confidence">
            <a:extLst>
              <a:ext uri="{FF2B5EF4-FFF2-40B4-BE49-F238E27FC236}">
                <a16:creationId xmlns:a16="http://schemas.microsoft.com/office/drawing/2014/main" id="{EB45D799-3BB8-4BD6-94A3-D896FF36582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119251" y="1451555"/>
            <a:ext cx="3024749" cy="30247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 prototype</a:t>
            </a:r>
            <a:endParaRPr sz="2400">
              <a:solidFill>
                <a:srgbClr val="5F6368"/>
              </a:solidFill>
              <a:latin typeface="Open Sans"/>
              <a:ea typeface="Open Sans"/>
              <a:cs typeface="Open Sans"/>
              <a:sym typeface="Open Sans"/>
            </a:endParaRPr>
          </a:p>
        </p:txBody>
      </p:sp>
      <p:sp>
        <p:nvSpPr>
          <p:cNvPr id="345" name="Google Shape;345;p58"/>
          <p:cNvSpPr txBox="1"/>
          <p:nvPr/>
        </p:nvSpPr>
        <p:spPr>
          <a:xfrm>
            <a:off x="532875" y="1336600"/>
            <a:ext cx="2178427"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The high-fidelity prototype followed the same user flow as the low-fidelity prototype, including design changes made after the usability study.</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3" name="Picture 2" descr="Graphical user interface, application&#10;&#10;Description automatically generated with medium confidence">
            <a:extLst>
              <a:ext uri="{FF2B5EF4-FFF2-40B4-BE49-F238E27FC236}">
                <a16:creationId xmlns:a16="http://schemas.microsoft.com/office/drawing/2014/main" id="{2926F225-72A1-4140-912B-0BB52983F25F}"/>
              </a:ext>
            </a:extLst>
          </p:cNvPr>
          <p:cNvPicPr>
            <a:picLocks noChangeAspect="1"/>
          </p:cNvPicPr>
          <p:nvPr/>
        </p:nvPicPr>
        <p:blipFill>
          <a:blip r:embed="rId3"/>
          <a:stretch>
            <a:fillRect/>
          </a:stretch>
        </p:blipFill>
        <p:spPr>
          <a:xfrm>
            <a:off x="3000512" y="1610015"/>
            <a:ext cx="5898939" cy="21674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52" name="Google Shape;352;p59"/>
          <p:cNvSpPr/>
          <p:nvPr/>
        </p:nvSpPr>
        <p:spPr>
          <a:xfrm>
            <a:off x="2025050"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9"/>
          <p:cNvSpPr/>
          <p:nvPr/>
        </p:nvSpPr>
        <p:spPr>
          <a:xfrm>
            <a:off x="3061100" y="1329900"/>
            <a:ext cx="364200" cy="3642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1</a:t>
            </a:r>
            <a:endParaRPr>
              <a:solidFill>
                <a:srgbClr val="FFFFFF"/>
              </a:solidFill>
              <a:latin typeface="Google Sans"/>
              <a:ea typeface="Google Sans"/>
              <a:cs typeface="Google Sans"/>
              <a:sym typeface="Google Sans"/>
            </a:endParaRPr>
          </a:p>
        </p:txBody>
      </p:sp>
      <p:sp>
        <p:nvSpPr>
          <p:cNvPr id="354" name="Google Shape;354;p59"/>
          <p:cNvSpPr txBox="1"/>
          <p:nvPr/>
        </p:nvSpPr>
        <p:spPr>
          <a:xfrm>
            <a:off x="2218700" y="1917800"/>
            <a:ext cx="2049000" cy="79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Clear labels for interactive elements that can be read by screen readers.</a:t>
            </a:r>
            <a:endParaRPr sz="1200"/>
          </a:p>
        </p:txBody>
      </p:sp>
      <p:sp>
        <p:nvSpPr>
          <p:cNvPr id="355" name="Google Shape;355;p59"/>
          <p:cNvSpPr/>
          <p:nvPr/>
        </p:nvSpPr>
        <p:spPr>
          <a:xfrm>
            <a:off x="4682650"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9"/>
          <p:cNvSpPr/>
          <p:nvPr/>
        </p:nvSpPr>
        <p:spPr>
          <a:xfrm>
            <a:off x="5718700" y="1329900"/>
            <a:ext cx="364200" cy="3642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2</a:t>
            </a:r>
            <a:endParaRPr>
              <a:solidFill>
                <a:srgbClr val="FFFFFF"/>
              </a:solidFill>
              <a:latin typeface="Google Sans"/>
              <a:ea typeface="Google Sans"/>
              <a:cs typeface="Google Sans"/>
              <a:sym typeface="Google Sans"/>
            </a:endParaRPr>
          </a:p>
        </p:txBody>
      </p:sp>
      <p:sp>
        <p:nvSpPr>
          <p:cNvPr id="357" name="Google Shape;357;p59"/>
          <p:cNvSpPr txBox="1"/>
          <p:nvPr/>
        </p:nvSpPr>
        <p:spPr>
          <a:xfrm>
            <a:off x="4876300" y="1917800"/>
            <a:ext cx="2049000" cy="121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5F6368"/>
                </a:solidFill>
                <a:latin typeface="Open Sans"/>
                <a:ea typeface="Open Sans"/>
                <a:cs typeface="Open Sans"/>
                <a:sym typeface="Open Sans"/>
              </a:rPr>
              <a:t>Initial focus of the home screen on personalized recommendations help define the primary task or action for the user.</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361"/>
        <p:cNvGrpSpPr/>
        <p:nvPr/>
      </p:nvGrpSpPr>
      <p:grpSpPr>
        <a:xfrm>
          <a:off x="0" y="0"/>
          <a:ext cx="0" cy="0"/>
          <a:chOff x="0" y="0"/>
          <a:chExt cx="0" cy="0"/>
        </a:xfrm>
      </p:grpSpPr>
      <p:sp>
        <p:nvSpPr>
          <p:cNvPr id="362" name="Google Shape;362;p60"/>
          <p:cNvSpPr txBox="1"/>
          <p:nvPr/>
        </p:nvSpPr>
        <p:spPr>
          <a:xfrm>
            <a:off x="3721275" y="2210100"/>
            <a:ext cx="28659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Information architecture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Responsive design</a:t>
            </a:r>
            <a:endParaRPr>
              <a:solidFill>
                <a:srgbClr val="FFFFFF"/>
              </a:solidFill>
              <a:latin typeface="Open Sans"/>
              <a:ea typeface="Open Sans"/>
              <a:cs typeface="Open Sans"/>
              <a:sym typeface="Open Sans"/>
            </a:endParaRPr>
          </a:p>
        </p:txBody>
      </p:sp>
      <p:sp>
        <p:nvSpPr>
          <p:cNvPr id="363" name="Google Shape;363;p60"/>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Responsive Design</a:t>
            </a:r>
            <a:endParaRPr sz="2400">
              <a:solidFill>
                <a:srgbClr val="FFFFFF"/>
              </a:solidFill>
              <a:latin typeface="Open Sans"/>
              <a:ea typeface="Open Sans"/>
              <a:cs typeface="Open Sans"/>
              <a:sym typeface="Open Sans"/>
            </a:endParaRPr>
          </a:p>
        </p:txBody>
      </p:sp>
      <p:cxnSp>
        <p:nvCxnSpPr>
          <p:cNvPr id="364" name="Google Shape;364;p60"/>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6" name="Picture 25" descr="A picture containing text, electronics, display, screenshot&#10;&#10;Description automatically generated">
            <a:extLst>
              <a:ext uri="{FF2B5EF4-FFF2-40B4-BE49-F238E27FC236}">
                <a16:creationId xmlns:a16="http://schemas.microsoft.com/office/drawing/2014/main" id="{07205C00-384C-4B5C-B800-BA5B199632E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36409" y="0"/>
            <a:ext cx="2483700" cy="3257550"/>
          </a:xfrm>
          <a:prstGeom prst="rect">
            <a:avLst/>
          </a:prstGeom>
        </p:spPr>
      </p:pic>
      <p:sp>
        <p:nvSpPr>
          <p:cNvPr id="160" name="Google Shape;160;p40"/>
          <p:cNvSpPr txBox="1"/>
          <p:nvPr/>
        </p:nvSpPr>
        <p:spPr>
          <a:xfrm>
            <a:off x="1231075" y="1351725"/>
            <a:ext cx="39342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Plate </a:t>
            </a:r>
            <a:r>
              <a:rPr lang="en" sz="1200" dirty="0">
                <a:solidFill>
                  <a:srgbClr val="5F6368"/>
                </a:solidFill>
                <a:latin typeface="Open Sans"/>
                <a:ea typeface="Open Sans"/>
                <a:cs typeface="Open Sans"/>
                <a:sym typeface="Open Sans"/>
              </a:rPr>
              <a:t>is a </a:t>
            </a:r>
            <a:r>
              <a:rPr lang="hr-HR" sz="1200" dirty="0">
                <a:solidFill>
                  <a:srgbClr val="5F6368"/>
                </a:solidFill>
                <a:latin typeface="Open Sans"/>
                <a:ea typeface="Open Sans"/>
                <a:cs typeface="Open Sans"/>
                <a:sym typeface="Open Sans"/>
              </a:rPr>
              <a:t>Croatia</a:t>
            </a:r>
            <a:r>
              <a:rPr lang="en" sz="1200" dirty="0">
                <a:solidFill>
                  <a:srgbClr val="5F6368"/>
                </a:solidFill>
                <a:latin typeface="Open Sans"/>
                <a:ea typeface="Open Sans"/>
                <a:cs typeface="Open Sans"/>
                <a:sym typeface="Open Sans"/>
              </a:rPr>
              <a:t>-based organization focused on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food</a:t>
            </a:r>
            <a:r>
              <a:rPr lang="en" sz="1200" dirty="0">
                <a:solidFill>
                  <a:srgbClr val="5F6368"/>
                </a:solidFill>
                <a:latin typeface="Open Sans"/>
                <a:ea typeface="Open Sans"/>
                <a:cs typeface="Open Sans"/>
                <a:sym typeface="Open Sans"/>
              </a:rPr>
              <a:t>. The organization needs a tool that helps people learn about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diet</a:t>
            </a:r>
            <a:r>
              <a:rPr lang="hr-HR" sz="1200" dirty="0">
                <a:solidFill>
                  <a:srgbClr val="5F6368"/>
                </a:solidFill>
                <a:latin typeface="Open Sans"/>
                <a:ea typeface="Open Sans"/>
                <a:cs typeface="Open Sans"/>
                <a:sym typeface="Open Sans"/>
              </a:rPr>
              <a:t> </a:t>
            </a:r>
            <a:r>
              <a:rPr lang="en" sz="1200" dirty="0">
                <a:solidFill>
                  <a:srgbClr val="5F6368"/>
                </a:solidFill>
                <a:latin typeface="Open Sans"/>
                <a:ea typeface="Open Sans"/>
                <a:cs typeface="Open Sans"/>
                <a:sym typeface="Open Sans"/>
              </a:rPr>
              <a:t>and ma</a:t>
            </a:r>
            <a:r>
              <a:rPr lang="hr-HR" sz="1200" dirty="0" err="1">
                <a:solidFill>
                  <a:srgbClr val="5F6368"/>
                </a:solidFill>
                <a:latin typeface="Open Sans"/>
                <a:ea typeface="Open Sans"/>
                <a:cs typeface="Open Sans"/>
                <a:sym typeface="Open Sans"/>
              </a:rPr>
              <a:t>king</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simple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meals</a:t>
            </a:r>
            <a:r>
              <a:rPr lang="hr-HR" sz="1200" dirty="0">
                <a:solidFill>
                  <a:srgbClr val="5F6368"/>
                </a:solidFill>
                <a:latin typeface="Open Sans"/>
                <a:ea typeface="Open Sans"/>
                <a:cs typeface="Open Sans"/>
                <a:sym typeface="Open Sans"/>
              </a:rPr>
              <a:t> for </a:t>
            </a:r>
            <a:r>
              <a:rPr lang="hr-HR" sz="1200" dirty="0" err="1">
                <a:solidFill>
                  <a:srgbClr val="5F6368"/>
                </a:solidFill>
                <a:latin typeface="Open Sans"/>
                <a:ea typeface="Open Sans"/>
                <a:cs typeface="Open Sans"/>
                <a:sym typeface="Open Sans"/>
              </a:rPr>
              <a:t>their</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kids</a:t>
            </a:r>
            <a:r>
              <a:rPr lang="hr-HR" sz="1200" dirty="0">
                <a:solidFill>
                  <a:srgbClr val="5F6368"/>
                </a:solidFill>
                <a:latin typeface="Open Sans"/>
                <a:ea typeface="Open Sans"/>
                <a:cs typeface="Open Sans"/>
                <a:sym typeface="Open Sans"/>
              </a:rPr>
              <a:t>.</a:t>
            </a:r>
            <a:r>
              <a:rPr lang="en"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Plate</a:t>
            </a:r>
            <a:r>
              <a:rPr lang="en" sz="1200" dirty="0">
                <a:solidFill>
                  <a:srgbClr val="5F6368"/>
                </a:solidFill>
                <a:latin typeface="Open Sans"/>
                <a:ea typeface="Open Sans"/>
                <a:cs typeface="Open Sans"/>
                <a:sym typeface="Open Sans"/>
              </a:rPr>
              <a:t>’ primary target users include </a:t>
            </a:r>
            <a:r>
              <a:rPr lang="hr-HR" sz="1200" dirty="0" err="1">
                <a:solidFill>
                  <a:srgbClr val="5F6368"/>
                </a:solidFill>
                <a:latin typeface="Open Sans"/>
                <a:ea typeface="Open Sans"/>
                <a:cs typeface="Open Sans"/>
                <a:sym typeface="Open Sans"/>
              </a:rPr>
              <a:t>busy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parents</a:t>
            </a:r>
            <a:r>
              <a:rPr lang="hr-HR" sz="1200" dirty="0">
                <a:solidFill>
                  <a:srgbClr val="5F6368"/>
                </a:solidFill>
                <a:latin typeface="Open Sans"/>
                <a:ea typeface="Open Sans"/>
                <a:cs typeface="Open Sans"/>
                <a:sym typeface="Open Sans"/>
              </a:rPr>
              <a:t> </a:t>
            </a:r>
            <a:r>
              <a:rPr lang="en" sz="1200" dirty="0">
                <a:solidFill>
                  <a:srgbClr val="5F6368"/>
                </a:solidFill>
                <a:latin typeface="Open Sans"/>
                <a:ea typeface="Open Sans"/>
                <a:cs typeface="Open Sans"/>
                <a:sym typeface="Open Sans"/>
              </a:rPr>
              <a:t>who are concerned with</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diet</a:t>
            </a:r>
            <a:r>
              <a:rPr lang="en" sz="1200" dirty="0">
                <a:solidFill>
                  <a:srgbClr val="5F6368"/>
                </a:solidFill>
                <a:latin typeface="Open Sans"/>
                <a:ea typeface="Open Sans"/>
                <a:cs typeface="Open Sans"/>
                <a:sym typeface="Open Sans"/>
              </a:rPr>
              <a:t>. </a:t>
            </a:r>
            <a:endParaRPr sz="1200" b="1" dirty="0">
              <a:solidFill>
                <a:srgbClr val="1967D2"/>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sz="1200" dirty="0">
              <a:solidFill>
                <a:srgbClr val="5F6368"/>
              </a:solidFill>
              <a:latin typeface="Open Sans"/>
              <a:ea typeface="Open Sans"/>
              <a:cs typeface="Open Sans"/>
              <a:sym typeface="Open Sans"/>
            </a:endParaRPr>
          </a:p>
        </p:txBody>
      </p:sp>
      <p:sp>
        <p:nvSpPr>
          <p:cNvPr id="161" name="Google Shape;161;p40"/>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2" name="Google Shape;162;p40"/>
          <p:cNvSpPr/>
          <p:nvPr/>
        </p:nvSpPr>
        <p:spPr>
          <a:xfrm>
            <a:off x="517675" y="1299400"/>
            <a:ext cx="513300" cy="51330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0"/>
          <p:cNvSpPr txBox="1"/>
          <p:nvPr/>
        </p:nvSpPr>
        <p:spPr>
          <a:xfrm>
            <a:off x="1231075" y="401118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hr-HR" sz="1200" dirty="0" err="1">
                <a:solidFill>
                  <a:srgbClr val="5F6368"/>
                </a:solidFill>
                <a:latin typeface="Open Sans"/>
                <a:ea typeface="Open Sans"/>
                <a:cs typeface="Open Sans"/>
                <a:sym typeface="Open Sans"/>
              </a:rPr>
              <a:t>November</a:t>
            </a:r>
            <a:r>
              <a:rPr lang="hr-HR" sz="1200" dirty="0">
                <a:solidFill>
                  <a:srgbClr val="5F6368"/>
                </a:solidFill>
                <a:latin typeface="Open Sans"/>
                <a:ea typeface="Open Sans"/>
                <a:cs typeface="Open Sans"/>
                <a:sym typeface="Open Sans"/>
              </a:rPr>
              <a:t> </a:t>
            </a:r>
            <a:r>
              <a:rPr lang="en" sz="1200" dirty="0">
                <a:solidFill>
                  <a:srgbClr val="5F6368"/>
                </a:solidFill>
                <a:latin typeface="Open Sans"/>
                <a:ea typeface="Open Sans"/>
                <a:cs typeface="Open Sans"/>
                <a:sym typeface="Open Sans"/>
              </a:rPr>
              <a:t>2021</a:t>
            </a:r>
            <a:endParaRPr sz="1200" b="1" dirty="0">
              <a:solidFill>
                <a:schemeClr val="accent1"/>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sz="1200" dirty="0">
              <a:solidFill>
                <a:srgbClr val="5F6368"/>
              </a:solidFill>
              <a:latin typeface="Open Sans"/>
              <a:ea typeface="Open Sans"/>
              <a:cs typeface="Open Sans"/>
              <a:sym typeface="Open Sans"/>
            </a:endParaRPr>
          </a:p>
        </p:txBody>
      </p:sp>
      <p:sp>
        <p:nvSpPr>
          <p:cNvPr id="164" name="Google Shape;164;p40"/>
          <p:cNvSpPr/>
          <p:nvPr/>
        </p:nvSpPr>
        <p:spPr>
          <a:xfrm>
            <a:off x="517675" y="4011185"/>
            <a:ext cx="513300" cy="51330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0"/>
          <p:cNvSpPr/>
          <p:nvPr/>
        </p:nvSpPr>
        <p:spPr>
          <a:xfrm>
            <a:off x="643388" y="41374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6" name="Google Shape;166;p40"/>
          <p:cNvSpPr/>
          <p:nvPr/>
        </p:nvSpPr>
        <p:spPr>
          <a:xfrm>
            <a:off x="610514" y="14474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9" name="Picture 8" descr="Graphical user interface, application&#10;&#10;Description automatically generated">
            <a:extLst>
              <a:ext uri="{FF2B5EF4-FFF2-40B4-BE49-F238E27FC236}">
                <a16:creationId xmlns:a16="http://schemas.microsoft.com/office/drawing/2014/main" id="{10E65D9A-71ED-4B9B-8293-40C833F13C8E}"/>
              </a:ext>
            </a:extLst>
          </p:cNvPr>
          <p:cNvPicPr>
            <a:picLocks noChangeAspect="1"/>
          </p:cNvPicPr>
          <p:nvPr/>
        </p:nvPicPr>
        <p:blipFill>
          <a:blip r:embed="rId5"/>
          <a:stretch>
            <a:fillRect/>
          </a:stretch>
        </p:blipFill>
        <p:spPr>
          <a:xfrm>
            <a:off x="5328909" y="1885502"/>
            <a:ext cx="1276072" cy="3067050"/>
          </a:xfrm>
          <a:prstGeom prst="rect">
            <a:avLst/>
          </a:prstGeom>
        </p:spPr>
      </p:pic>
      <p:pic>
        <p:nvPicPr>
          <p:cNvPr id="12" name="Picture 11" descr="A person holding a cell phone&#10;&#10;Description automatically generated with low confidence">
            <a:extLst>
              <a:ext uri="{FF2B5EF4-FFF2-40B4-BE49-F238E27FC236}">
                <a16:creationId xmlns:a16="http://schemas.microsoft.com/office/drawing/2014/main" id="{384DDD80-A875-4CF2-B237-8F00540A02C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877275" y="1447462"/>
            <a:ext cx="2483700" cy="3605446"/>
          </a:xfrm>
          <a:prstGeom prst="rect">
            <a:avLst/>
          </a:prstGeom>
        </p:spPr>
      </p:pic>
      <p:pic>
        <p:nvPicPr>
          <p:cNvPr id="18" name="Picture 17" descr="Graphical user interface, website&#10;&#10;Description automatically generated">
            <a:extLst>
              <a:ext uri="{FF2B5EF4-FFF2-40B4-BE49-F238E27FC236}">
                <a16:creationId xmlns:a16="http://schemas.microsoft.com/office/drawing/2014/main" id="{820AA421-E214-4639-811C-D9FA10E247A2}"/>
              </a:ext>
            </a:extLst>
          </p:cNvPr>
          <p:cNvPicPr>
            <a:picLocks noChangeAspect="1"/>
          </p:cNvPicPr>
          <p:nvPr/>
        </p:nvPicPr>
        <p:blipFill>
          <a:blip r:embed="rId8"/>
          <a:stretch>
            <a:fillRect/>
          </a:stretch>
        </p:blipFill>
        <p:spPr>
          <a:xfrm>
            <a:off x="7119507" y="298650"/>
            <a:ext cx="1941559" cy="27319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Responsive designs</a:t>
            </a:r>
            <a:endParaRPr sz="2400">
              <a:solidFill>
                <a:srgbClr val="5F6368"/>
              </a:solidFill>
              <a:latin typeface="Open Sans"/>
              <a:ea typeface="Open Sans"/>
              <a:cs typeface="Open Sans"/>
              <a:sym typeface="Open Sans"/>
            </a:endParaRPr>
          </a:p>
        </p:txBody>
      </p:sp>
      <p:sp>
        <p:nvSpPr>
          <p:cNvPr id="377" name="Google Shape;377;p62"/>
          <p:cNvSpPr txBox="1"/>
          <p:nvPr/>
        </p:nvSpPr>
        <p:spPr>
          <a:xfrm>
            <a:off x="517675" y="1446350"/>
            <a:ext cx="1988700" cy="2662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The designs for screen size variation included mobile, tablet, and desktop. I optimized the designs to fit specific user needs of each device and screen size.</a:t>
            </a:r>
            <a:endParaRPr/>
          </a:p>
        </p:txBody>
      </p:sp>
      <p:sp>
        <p:nvSpPr>
          <p:cNvPr id="381" name="Google Shape;381;p62"/>
          <p:cNvSpPr txBox="1"/>
          <p:nvPr/>
        </p:nvSpPr>
        <p:spPr>
          <a:xfrm>
            <a:off x="2585225" y="1307050"/>
            <a:ext cx="1761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1967D2"/>
                </a:solidFill>
                <a:latin typeface="Open Sans"/>
                <a:ea typeface="Open Sans"/>
                <a:cs typeface="Open Sans"/>
                <a:sym typeface="Open Sans"/>
              </a:rPr>
              <a:t>Mobile website</a:t>
            </a:r>
            <a:endParaRPr>
              <a:solidFill>
                <a:srgbClr val="1967D2"/>
              </a:solidFill>
            </a:endParaRPr>
          </a:p>
        </p:txBody>
      </p:sp>
      <p:sp>
        <p:nvSpPr>
          <p:cNvPr id="382" name="Google Shape;382;p62"/>
          <p:cNvSpPr txBox="1"/>
          <p:nvPr/>
        </p:nvSpPr>
        <p:spPr>
          <a:xfrm>
            <a:off x="4488563" y="1307050"/>
            <a:ext cx="1761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1967D2"/>
                </a:solidFill>
                <a:latin typeface="Open Sans"/>
                <a:ea typeface="Open Sans"/>
                <a:cs typeface="Open Sans"/>
                <a:sym typeface="Open Sans"/>
              </a:rPr>
              <a:t>Tablet</a:t>
            </a:r>
            <a:endParaRPr>
              <a:solidFill>
                <a:srgbClr val="1967D2"/>
              </a:solidFill>
            </a:endParaRPr>
          </a:p>
        </p:txBody>
      </p:sp>
      <p:sp>
        <p:nvSpPr>
          <p:cNvPr id="383" name="Google Shape;383;p62"/>
          <p:cNvSpPr txBox="1"/>
          <p:nvPr/>
        </p:nvSpPr>
        <p:spPr>
          <a:xfrm>
            <a:off x="6890638" y="1307050"/>
            <a:ext cx="1761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1967D2"/>
                </a:solidFill>
                <a:latin typeface="Open Sans"/>
                <a:ea typeface="Open Sans"/>
                <a:cs typeface="Open Sans"/>
                <a:sym typeface="Open Sans"/>
              </a:rPr>
              <a:t>Desktop </a:t>
            </a:r>
            <a:endParaRPr>
              <a:solidFill>
                <a:srgbClr val="1967D2"/>
              </a:solidFill>
            </a:endParaRPr>
          </a:p>
        </p:txBody>
      </p:sp>
      <p:pic>
        <p:nvPicPr>
          <p:cNvPr id="3" name="Picture 2" descr="Graphical user interface&#10;&#10;Description automatically generated">
            <a:extLst>
              <a:ext uri="{FF2B5EF4-FFF2-40B4-BE49-F238E27FC236}">
                <a16:creationId xmlns:a16="http://schemas.microsoft.com/office/drawing/2014/main" id="{3A2AC970-F992-4FC5-B0C0-D22385C6044C}"/>
              </a:ext>
            </a:extLst>
          </p:cNvPr>
          <p:cNvPicPr>
            <a:picLocks noChangeAspect="1"/>
          </p:cNvPicPr>
          <p:nvPr/>
        </p:nvPicPr>
        <p:blipFill>
          <a:blip r:embed="rId3"/>
          <a:stretch>
            <a:fillRect/>
          </a:stretch>
        </p:blipFill>
        <p:spPr>
          <a:xfrm>
            <a:off x="2810235" y="1700544"/>
            <a:ext cx="1374467" cy="3238550"/>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06BC0A56-A311-4750-BB4C-EC447173A2C5}"/>
              </a:ext>
            </a:extLst>
          </p:cNvPr>
          <p:cNvPicPr>
            <a:picLocks noChangeAspect="1"/>
          </p:cNvPicPr>
          <p:nvPr/>
        </p:nvPicPr>
        <p:blipFill>
          <a:blip r:embed="rId4"/>
          <a:stretch>
            <a:fillRect/>
          </a:stretch>
        </p:blipFill>
        <p:spPr>
          <a:xfrm>
            <a:off x="4346225" y="1676350"/>
            <a:ext cx="2217200" cy="3119830"/>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C7143133-F794-4FC6-BDA8-D466B3AF5DB3}"/>
              </a:ext>
            </a:extLst>
          </p:cNvPr>
          <p:cNvPicPr>
            <a:picLocks noChangeAspect="1"/>
          </p:cNvPicPr>
          <p:nvPr/>
        </p:nvPicPr>
        <p:blipFill>
          <a:blip r:embed="rId5"/>
          <a:stretch>
            <a:fillRect/>
          </a:stretch>
        </p:blipFill>
        <p:spPr>
          <a:xfrm>
            <a:off x="6726256" y="1700544"/>
            <a:ext cx="2375212" cy="32912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87"/>
        <p:cNvGrpSpPr/>
        <p:nvPr/>
      </p:nvGrpSpPr>
      <p:grpSpPr>
        <a:xfrm>
          <a:off x="0" y="0"/>
          <a:ext cx="0" cy="0"/>
          <a:chOff x="0" y="0"/>
          <a:chExt cx="0" cy="0"/>
        </a:xfrm>
      </p:grpSpPr>
      <p:sp>
        <p:nvSpPr>
          <p:cNvPr id="388" name="Google Shape;388;p63"/>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89" name="Google Shape;389;p63"/>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90" name="Google Shape;390;p6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96" name="Google Shape;396;p64"/>
          <p:cNvSpPr txBox="1"/>
          <p:nvPr/>
        </p:nvSpPr>
        <p:spPr>
          <a:xfrm>
            <a:off x="539600" y="2237975"/>
            <a:ext cx="34461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marL="457200" indent="-317500">
              <a:buSzPts val="1400"/>
              <a:buFont typeface="Google Sans"/>
              <a:buChar char="●"/>
            </a:pPr>
            <a:r>
              <a:rPr lang="en" sz="1200" dirty="0">
                <a:solidFill>
                  <a:srgbClr val="5F6368"/>
                </a:solidFill>
                <a:latin typeface="Open Sans"/>
                <a:ea typeface="Open Sans"/>
                <a:cs typeface="Open Sans"/>
                <a:sym typeface="Open Sans"/>
              </a:rPr>
              <a:t>Users shared that the app </a:t>
            </a:r>
            <a:r>
              <a:rPr lang="hr-HR" sz="1200" dirty="0" err="1">
                <a:solidFill>
                  <a:srgbClr val="5F6368"/>
                </a:solidFill>
                <a:latin typeface="Open Sans"/>
                <a:ea typeface="Open Sans"/>
                <a:cs typeface="Open Sans"/>
                <a:sym typeface="Open Sans"/>
              </a:rPr>
              <a:t>help</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them</a:t>
            </a:r>
            <a:r>
              <a:rPr lang="hr-HR" sz="1200" dirty="0">
                <a:solidFill>
                  <a:srgbClr val="5F6368"/>
                </a:solidFill>
                <a:latin typeface="Open Sans"/>
                <a:ea typeface="Open Sans"/>
                <a:cs typeface="Open Sans"/>
                <a:sym typeface="Open Sans"/>
              </a:rPr>
              <a:t> to </a:t>
            </a:r>
            <a:r>
              <a:rPr lang="hr-HR" sz="1200" dirty="0" err="1">
                <a:solidFill>
                  <a:srgbClr val="5F6368"/>
                </a:solidFill>
                <a:latin typeface="Open Sans"/>
                <a:ea typeface="Open Sans"/>
                <a:cs typeface="Open Sans"/>
                <a:sym typeface="Open Sans"/>
              </a:rPr>
              <a:t>cook</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healthier</a:t>
            </a:r>
            <a:r>
              <a:rPr lang="en" sz="1200" dirty="0">
                <a:solidFill>
                  <a:srgbClr val="5F6368"/>
                </a:solidFill>
                <a:latin typeface="Open Sans"/>
                <a:ea typeface="Open Sans"/>
                <a:cs typeface="Open Sans"/>
                <a:sym typeface="Open Sans"/>
              </a:rPr>
              <a:t>. One quote from peer feedback was that “</a:t>
            </a:r>
            <a:r>
              <a:rPr lang="hr-HR" sz="1200" dirty="0">
                <a:solidFill>
                  <a:srgbClr val="5F6368"/>
                </a:solidFill>
                <a:latin typeface="Open Sans"/>
                <a:ea typeface="Open Sans"/>
                <a:cs typeface="Open Sans"/>
                <a:sym typeface="Open Sans"/>
              </a:rPr>
              <a:t>T</a:t>
            </a:r>
            <a:r>
              <a:rPr lang="en" sz="1200" dirty="0">
                <a:solidFill>
                  <a:srgbClr val="5F6368"/>
                </a:solidFill>
                <a:latin typeface="Open Sans"/>
                <a:ea typeface="Open Sans"/>
                <a:cs typeface="Open Sans"/>
                <a:sym typeface="Open Sans"/>
              </a:rPr>
              <a:t>he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Plate </a:t>
            </a:r>
            <a:r>
              <a:rPr lang="en" sz="1200" dirty="0">
                <a:solidFill>
                  <a:srgbClr val="5F6368"/>
                </a:solidFill>
                <a:latin typeface="Open Sans"/>
                <a:ea typeface="Open Sans"/>
                <a:cs typeface="Open Sans"/>
                <a:sym typeface="Open Sans"/>
              </a:rPr>
              <a:t>app helps </a:t>
            </a:r>
            <a:r>
              <a:rPr lang="hr-HR" sz="1200" dirty="0" err="1">
                <a:solidFill>
                  <a:srgbClr val="5F6368"/>
                </a:solidFill>
                <a:latin typeface="Open Sans"/>
                <a:ea typeface="Open Sans"/>
                <a:cs typeface="Open Sans"/>
                <a:sym typeface="Open Sans"/>
              </a:rPr>
              <a:t>prepare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delicious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meals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snacks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with</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minimal</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throwing</a:t>
            </a:r>
            <a:r>
              <a:rPr lang="en" sz="1200" dirty="0">
                <a:solidFill>
                  <a:srgbClr val="5F6368"/>
                </a:solidFill>
                <a:latin typeface="Open Sans"/>
                <a:ea typeface="Open Sans"/>
                <a:cs typeface="Open Sans"/>
                <a:sym typeface="Open Sans"/>
              </a:rPr>
              <a: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It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teaches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kids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about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nutrition</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without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having</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a:t>
            </a:r>
            <a:r>
              <a:rPr lang="hr-HR" sz="1200" dirty="0">
                <a:solidFill>
                  <a:srgbClr val="5F6368"/>
                </a:solidFill>
                <a:latin typeface="Open Sans"/>
                <a:ea typeface="Open Sans"/>
                <a:cs typeface="Open Sans"/>
                <a:sym typeface="Open Sans"/>
              </a:rPr>
              <a:t> reverse </a:t>
            </a:r>
            <a:r>
              <a:rPr lang="hr-HR" sz="1200" dirty="0" err="1">
                <a:solidFill>
                  <a:srgbClr val="5F6368"/>
                </a:solidFill>
                <a:latin typeface="Open Sans"/>
                <a:ea typeface="Open Sans"/>
                <a:cs typeface="Open Sans"/>
                <a:sym typeface="Open Sans"/>
              </a:rPr>
              <a:t>effect</a:t>
            </a:r>
            <a:r>
              <a:rPr lang="hr-HR" sz="1200" dirty="0">
                <a:solidFill>
                  <a:srgbClr val="5F6368"/>
                </a:solidFill>
                <a:latin typeface="Open Sans"/>
                <a:ea typeface="Open Sans"/>
                <a:cs typeface="Open Sans"/>
                <a:sym typeface="Open Sans"/>
              </a:rPr>
              <a:t>.</a:t>
            </a:r>
            <a:r>
              <a:rPr lang="en" sz="1200" dirty="0">
                <a:solidFill>
                  <a:srgbClr val="5F6368"/>
                </a:solidFill>
                <a:latin typeface="Open Sans"/>
                <a:ea typeface="Open Sans"/>
                <a:cs typeface="Open Sans"/>
                <a:sym typeface="Open Sans"/>
              </a:rPr>
              <a:t>”</a:t>
            </a:r>
            <a:endParaRPr sz="1200" b="1" dirty="0">
              <a:solidFill>
                <a:srgbClr val="1967D2"/>
              </a:solidFill>
              <a:latin typeface="Open Sans"/>
              <a:ea typeface="Open Sans"/>
              <a:cs typeface="Open Sans"/>
              <a:sym typeface="Open Sans"/>
            </a:endParaRPr>
          </a:p>
        </p:txBody>
      </p:sp>
      <p:sp>
        <p:nvSpPr>
          <p:cNvPr id="397" name="Google Shape;397;p64"/>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4"/>
          <p:cNvSpPr txBox="1"/>
          <p:nvPr/>
        </p:nvSpPr>
        <p:spPr>
          <a:xfrm>
            <a:off x="4495800" y="2237975"/>
            <a:ext cx="3446100" cy="2077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a:solidFill>
                  <a:srgbClr val="5F6368"/>
                </a:solidFill>
                <a:latin typeface="Open Sans"/>
                <a:ea typeface="Open Sans"/>
                <a:cs typeface="Open Sans"/>
                <a:sym typeface="Open Sans"/>
              </a:rPr>
              <a:t>I learned that even though the problem I was trying to solve was a big one, diligently going through each step of the design process and aligning with specific user needs helped me come up with solutions that were both feasible and useful. </a:t>
            </a:r>
            <a:endParaRPr sz="1200" b="1">
              <a:solidFill>
                <a:srgbClr val="4285F4"/>
              </a:solidFill>
              <a:latin typeface="Open Sans"/>
              <a:ea typeface="Open Sans"/>
              <a:cs typeface="Open Sans"/>
              <a:sym typeface="Open Sans"/>
            </a:endParaRPr>
          </a:p>
        </p:txBody>
      </p:sp>
      <p:sp>
        <p:nvSpPr>
          <p:cNvPr id="399" name="Google Shape;399;p64"/>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4"/>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01" name="Google Shape;401;p64"/>
          <p:cNvGrpSpPr/>
          <p:nvPr/>
        </p:nvGrpSpPr>
        <p:grpSpPr>
          <a:xfrm>
            <a:off x="4605678" y="1676963"/>
            <a:ext cx="293543" cy="227362"/>
            <a:chOff x="420350" y="238125"/>
            <a:chExt cx="6779275" cy="5238750"/>
          </a:xfrm>
        </p:grpSpPr>
        <p:sp>
          <p:nvSpPr>
            <p:cNvPr id="402" name="Google Shape;402;p64"/>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4"/>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4"/>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4"/>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11" name="Google Shape;411;p65"/>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5"/>
          <p:cNvSpPr/>
          <p:nvPr/>
        </p:nvSpPr>
        <p:spPr>
          <a:xfrm>
            <a:off x="1553725" y="1329900"/>
            <a:ext cx="364200" cy="3642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1</a:t>
            </a:r>
            <a:endParaRPr>
              <a:solidFill>
                <a:srgbClr val="FFFFFF"/>
              </a:solidFill>
              <a:latin typeface="Google Sans"/>
              <a:ea typeface="Google Sans"/>
              <a:cs typeface="Google Sans"/>
              <a:sym typeface="Google Sans"/>
            </a:endParaRPr>
          </a:p>
        </p:txBody>
      </p:sp>
      <p:sp>
        <p:nvSpPr>
          <p:cNvPr id="413" name="Google Shape;413;p65"/>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Conduct research on how successful the app is in reaching the goal to </a:t>
            </a:r>
            <a:r>
              <a:rPr lang="hr-HR" sz="1200" dirty="0" err="1">
                <a:solidFill>
                  <a:srgbClr val="5F6368"/>
                </a:solidFill>
                <a:latin typeface="Open Sans"/>
                <a:ea typeface="Open Sans"/>
                <a:cs typeface="Open Sans"/>
                <a:sym typeface="Open Sans"/>
              </a:rPr>
              <a:t>cooking</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healthier</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meals</a:t>
            </a:r>
            <a:r>
              <a:rPr lang="hr-HR" sz="1200" dirty="0">
                <a:solidFill>
                  <a:srgbClr val="5F6368"/>
                </a:solidFill>
                <a:latin typeface="Open Sans"/>
                <a:ea typeface="Open Sans"/>
                <a:cs typeface="Open Sans"/>
                <a:sym typeface="Open Sans"/>
              </a:rPr>
              <a:t> at home.</a:t>
            </a:r>
            <a:endParaRPr sz="1200" dirty="0"/>
          </a:p>
        </p:txBody>
      </p:sp>
      <p:sp>
        <p:nvSpPr>
          <p:cNvPr id="414" name="Google Shape;414;p65"/>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5"/>
          <p:cNvSpPr/>
          <p:nvPr/>
        </p:nvSpPr>
        <p:spPr>
          <a:xfrm>
            <a:off x="4211325" y="1329900"/>
            <a:ext cx="364200" cy="3642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2</a:t>
            </a:r>
            <a:endParaRPr>
              <a:solidFill>
                <a:srgbClr val="FFFFFF"/>
              </a:solidFill>
              <a:latin typeface="Google Sans"/>
              <a:ea typeface="Google Sans"/>
              <a:cs typeface="Google Sans"/>
              <a:sym typeface="Google Sans"/>
            </a:endParaRPr>
          </a:p>
        </p:txBody>
      </p:sp>
      <p:sp>
        <p:nvSpPr>
          <p:cNvPr id="416" name="Google Shape;416;p65"/>
          <p:cNvSpPr txBox="1"/>
          <p:nvPr/>
        </p:nvSpPr>
        <p:spPr>
          <a:xfrm>
            <a:off x="33689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Add more educational resources for users to learn about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food</a:t>
            </a:r>
            <a:r>
              <a:rPr lang="en" sz="1200" dirty="0">
                <a:solidFill>
                  <a:srgbClr val="5F6368"/>
                </a:solidFill>
                <a:latin typeface="Open Sans"/>
                <a:ea typeface="Open Sans"/>
                <a:cs typeface="Open Sans"/>
                <a:sym typeface="Open Sans"/>
              </a:rPr>
              <a:t>.</a:t>
            </a:r>
            <a:endParaRPr sz="1200" dirty="0"/>
          </a:p>
        </p:txBody>
      </p:sp>
      <p:sp>
        <p:nvSpPr>
          <p:cNvPr id="417" name="Google Shape;417;p65"/>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5"/>
          <p:cNvSpPr/>
          <p:nvPr/>
        </p:nvSpPr>
        <p:spPr>
          <a:xfrm>
            <a:off x="6868925" y="1329900"/>
            <a:ext cx="364200" cy="3642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a:ea typeface="Google Sans"/>
                <a:cs typeface="Google Sans"/>
                <a:sym typeface="Google Sans"/>
              </a:rPr>
              <a:t>3</a:t>
            </a:r>
            <a:endParaRPr>
              <a:solidFill>
                <a:srgbClr val="FFFFFF"/>
              </a:solidFill>
              <a:latin typeface="Google Sans"/>
              <a:ea typeface="Google Sans"/>
              <a:cs typeface="Google Sans"/>
              <a:sym typeface="Google Sans"/>
            </a:endParaRPr>
          </a:p>
        </p:txBody>
      </p:sp>
      <p:sp>
        <p:nvSpPr>
          <p:cNvPr id="419" name="Google Shape;419;p65"/>
          <p:cNvSpPr txBox="1"/>
          <p:nvPr/>
        </p:nvSpPr>
        <p:spPr>
          <a:xfrm>
            <a:off x="6026525" y="1917800"/>
            <a:ext cx="2049000" cy="10340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Provide incentives and rewards to users for successfully </a:t>
            </a:r>
            <a:r>
              <a:rPr lang="hr-HR" sz="1200" dirty="0" err="1">
                <a:solidFill>
                  <a:srgbClr val="5F6368"/>
                </a:solidFill>
                <a:latin typeface="Open Sans"/>
                <a:ea typeface="Open Sans"/>
                <a:cs typeface="Open Sans"/>
                <a:sym typeface="Open Sans"/>
              </a:rPr>
              <a:t>adopting</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habits</a:t>
            </a:r>
            <a:r>
              <a:rPr lang="hr-HR" sz="1200" dirty="0">
                <a:solidFill>
                  <a:srgbClr val="5F6368"/>
                </a:solidFill>
                <a:latin typeface="Open Sans"/>
                <a:ea typeface="Open Sans"/>
                <a:cs typeface="Open Sans"/>
                <a:sym typeface="Open Sans"/>
              </a:rPr>
              <a:t>.</a:t>
            </a:r>
            <a:endParaRPr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6"/>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25" name="Google Shape;425;p66"/>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6"/>
          <p:cNvSpPr txBox="1"/>
          <p:nvPr/>
        </p:nvSpPr>
        <p:spPr>
          <a:xfrm>
            <a:off x="919075" y="2461800"/>
            <a:ext cx="7136100" cy="135264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200" dirty="0">
                <a:solidFill>
                  <a:srgbClr val="5F6368"/>
                </a:solidFill>
                <a:latin typeface="Open Sans"/>
                <a:ea typeface="Open Sans"/>
                <a:cs typeface="Open Sans"/>
                <a:sym typeface="Open Sans"/>
              </a:rPr>
              <a:t>Thank you for your time reviewing my work on the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Plate </a:t>
            </a:r>
            <a:r>
              <a:rPr lang="en" sz="1200" dirty="0">
                <a:solidFill>
                  <a:srgbClr val="5F6368"/>
                </a:solidFill>
                <a:latin typeface="Open Sans"/>
                <a:ea typeface="Open Sans"/>
                <a:cs typeface="Open Sans"/>
                <a:sym typeface="Open Sans"/>
              </a:rPr>
              <a:t>app! If you’d like to see more or would like to get in touch, my contact information is provided below.</a:t>
            </a: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Email: </a:t>
            </a:r>
            <a:r>
              <a:rPr lang="hr-HR" u="sng" dirty="0">
                <a:solidFill>
                  <a:schemeClr val="accent1"/>
                </a:solidFill>
                <a:latin typeface="Open Sans"/>
                <a:ea typeface="Open Sans"/>
                <a:cs typeface="Open Sans"/>
                <a:sym typeface="Open Sans"/>
              </a:rPr>
              <a:t>dunaikristina@gmail.com</a:t>
            </a:r>
            <a:endParaRPr u="sng" dirty="0">
              <a:solidFill>
                <a:schemeClr val="accent1"/>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Website:</a:t>
            </a:r>
            <a:r>
              <a:rPr lang="en" dirty="0">
                <a:solidFill>
                  <a:srgbClr val="0000FF"/>
                </a:solidFill>
                <a:latin typeface="Open Sans"/>
                <a:ea typeface="Open Sans"/>
                <a:cs typeface="Open Sans"/>
                <a:sym typeface="Open Sans"/>
              </a:rPr>
              <a:t> </a:t>
            </a:r>
            <a:r>
              <a:rPr lang="en-US" u="sng" dirty="0">
                <a:solidFill>
                  <a:schemeClr val="accent1"/>
                </a:solidFill>
                <a:latin typeface="Open Sans"/>
                <a:ea typeface="Open Sans"/>
                <a:cs typeface="Open Sans"/>
                <a:sym typeface="Open Sans"/>
              </a:rPr>
              <a:t>https://sites.google.com/view/kristinasportfolio/my-work</a:t>
            </a:r>
            <a:endParaRPr sz="1200" dirty="0">
              <a:solidFill>
                <a:srgbClr val="5F6368"/>
              </a:solidFill>
              <a:latin typeface="Open Sans"/>
              <a:ea typeface="Open Sans"/>
              <a:cs typeface="Open Sans"/>
              <a:sym typeface="Open Sans"/>
            </a:endParaRPr>
          </a:p>
        </p:txBody>
      </p:sp>
      <p:sp>
        <p:nvSpPr>
          <p:cNvPr id="427" name="Google Shape;427;p66"/>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6"/>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1"/>
          <p:cNvSpPr txBox="1"/>
          <p:nvPr/>
        </p:nvSpPr>
        <p:spPr>
          <a:xfrm>
            <a:off x="517675" y="1684145"/>
            <a:ext cx="4054325" cy="355478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Open Sans SemiBold"/>
              </a:rPr>
              <a:t>The problem: </a:t>
            </a:r>
            <a:endParaRPr dirty="0">
              <a:solidFill>
                <a:srgbClr val="1967D2"/>
              </a:solidFill>
              <a:latin typeface="Open Sans" panose="020B0606030504020204" pitchFamily="34" charset="0"/>
              <a:ea typeface="Open Sans" panose="020B0606030504020204" pitchFamily="34" charset="0"/>
              <a:cs typeface="Open Sans" panose="020B0606030504020204" pitchFamily="34" charset="0"/>
              <a:sym typeface="Open Sans SemiBold"/>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50000"/>
                  </a:schemeClr>
                </a:solidFill>
                <a:effectLst/>
                <a:latin typeface="Open Sans" panose="020B0606030504020204" pitchFamily="34" charset="0"/>
                <a:ea typeface="Open Sans" panose="020B0606030504020204" pitchFamily="34" charset="0"/>
                <a:cs typeface="Open Sans" panose="020B0606030504020204" pitchFamily="34" charset="0"/>
              </a:rPr>
              <a:t>Proper nutrition is a prerequisite for a child's health. Unlike adults, children grow and develop intensively physically, intellectually and mentally, so in addition to the basic needs for energy, nutrition must also provide enough for growth and development. Poor nutrition, quantity or quality can have negative consequences on the fulfillment of the genetic potential for growth, mental development and delays in pubertal development. In addition, it is now known that the diet at an early age has repercussions and on health in adulthood. </a:t>
            </a:r>
            <a:endParaRPr kumimoji="0" lang="en-US" altLang="en-US" sz="2800" b="0" i="0" u="none" strike="noStrike" cap="none" normalizeH="0" baseline="0" dirty="0">
              <a:ln>
                <a:noFill/>
              </a:ln>
              <a:solidFill>
                <a:schemeClr val="bg1">
                  <a:lumMod val="5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75" name="Google Shape;175;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6" name="Google Shape;176;p41"/>
          <p:cNvSpPr/>
          <p:nvPr/>
        </p:nvSpPr>
        <p:spPr>
          <a:xfrm>
            <a:off x="517675" y="1220525"/>
            <a:ext cx="513300" cy="51330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1"/>
          <p:cNvSpPr txBox="1"/>
          <p:nvPr/>
        </p:nvSpPr>
        <p:spPr>
          <a:xfrm>
            <a:off x="4949725" y="1783488"/>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Design an app that will improve education on the topic of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food</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home </a:t>
            </a:r>
            <a:r>
              <a:rPr lang="hr-HR" sz="1200" dirty="0" err="1">
                <a:solidFill>
                  <a:srgbClr val="5F6368"/>
                </a:solidFill>
                <a:latin typeface="Open Sans"/>
                <a:ea typeface="Open Sans"/>
                <a:cs typeface="Open Sans"/>
                <a:sym typeface="Open Sans"/>
              </a:rPr>
              <a:t>cooking</a:t>
            </a:r>
            <a:r>
              <a:rPr lang="hr-HR" sz="1200" dirty="0">
                <a:solidFill>
                  <a:srgbClr val="5F6368"/>
                </a:solidFill>
                <a:latin typeface="Open Sans"/>
                <a:ea typeface="Open Sans"/>
                <a:cs typeface="Open Sans"/>
                <a:sym typeface="Open Sans"/>
              </a:rPr>
              <a:t>.</a:t>
            </a:r>
            <a:endParaRPr sz="1200" b="1" dirty="0">
              <a:solidFill>
                <a:srgbClr val="4285F4"/>
              </a:solidFill>
              <a:latin typeface="Open Sans"/>
              <a:ea typeface="Open Sans"/>
              <a:cs typeface="Open Sans"/>
              <a:sym typeface="Open Sans"/>
            </a:endParaRPr>
          </a:p>
        </p:txBody>
      </p:sp>
      <p:sp>
        <p:nvSpPr>
          <p:cNvPr id="178" name="Google Shape;178;p41"/>
          <p:cNvSpPr/>
          <p:nvPr/>
        </p:nvSpPr>
        <p:spPr>
          <a:xfrm>
            <a:off x="5021635" y="1220525"/>
            <a:ext cx="513300" cy="51330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1"/>
          <p:cNvSpPr/>
          <p:nvPr/>
        </p:nvSpPr>
        <p:spPr>
          <a:xfrm>
            <a:off x="5133847" y="1300206"/>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0" name="Google Shape;180;p41"/>
          <p:cNvSpPr/>
          <p:nvPr/>
        </p:nvSpPr>
        <p:spPr>
          <a:xfrm>
            <a:off x="640475" y="1343325"/>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2"/>
          <p:cNvSpPr txBox="1"/>
          <p:nvPr/>
        </p:nvSpPr>
        <p:spPr>
          <a:xfrm>
            <a:off x="517675" y="2237975"/>
            <a:ext cx="3446100" cy="9696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a:solidFill>
                  <a:srgbClr val="5F6368"/>
                </a:solidFill>
                <a:latin typeface="Open Sans"/>
                <a:ea typeface="Open Sans"/>
                <a:cs typeface="Open Sans"/>
                <a:sym typeface="Open Sans"/>
              </a:rPr>
              <a:t>UX designer leading the app and responsive website design from conception to delivery</a:t>
            </a:r>
            <a:endParaRPr sz="1200" b="1" dirty="0">
              <a:solidFill>
                <a:srgbClr val="4285F4"/>
              </a:solidFill>
              <a:latin typeface="Open Sans"/>
              <a:ea typeface="Open Sans"/>
              <a:cs typeface="Open Sans"/>
              <a:sym typeface="Open Sans"/>
            </a:endParaRPr>
          </a:p>
        </p:txBody>
      </p:sp>
      <p:sp>
        <p:nvSpPr>
          <p:cNvPr id="186" name="Google Shape;186;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2"/>
          <p:cNvSpPr/>
          <p:nvPr/>
        </p:nvSpPr>
        <p:spPr>
          <a:xfrm>
            <a:off x="517675" y="1534000"/>
            <a:ext cx="513300" cy="513300"/>
          </a:xfrm>
          <a:prstGeom prst="ellipse">
            <a:avLst/>
          </a:prstGeom>
          <a:solidFill>
            <a:srgbClr val="92D050"/>
          </a:solid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2"/>
          <p:cNvSpPr txBox="1"/>
          <p:nvPr/>
        </p:nvSpPr>
        <p:spPr>
          <a:xfrm>
            <a:off x="4572000" y="2237975"/>
            <a:ext cx="3446100" cy="2077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Conducting interviews, paper and digital wireframing, low and high-fidelity prototyping, conducting usability studies, accounting for accessibility, iterating on designs, determining information architecture, and responsive design.</a:t>
            </a:r>
            <a:endParaRPr sz="1200" b="1">
              <a:solidFill>
                <a:srgbClr val="4285F4"/>
              </a:solidFill>
              <a:latin typeface="Open Sans"/>
              <a:ea typeface="Open Sans"/>
              <a:cs typeface="Open Sans"/>
              <a:sym typeface="Open Sans"/>
            </a:endParaRPr>
          </a:p>
        </p:txBody>
      </p:sp>
      <p:sp>
        <p:nvSpPr>
          <p:cNvPr id="189" name="Google Shape;189;p42"/>
          <p:cNvSpPr/>
          <p:nvPr/>
        </p:nvSpPr>
        <p:spPr>
          <a:xfrm>
            <a:off x="4572000" y="1534000"/>
            <a:ext cx="513300" cy="51330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2"/>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1" name="Google Shape;191;p42"/>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5"/>
        <p:cNvGrpSpPr/>
        <p:nvPr/>
      </p:nvGrpSpPr>
      <p:grpSpPr>
        <a:xfrm>
          <a:off x="0" y="0"/>
          <a:ext cx="0" cy="0"/>
          <a:chOff x="0" y="0"/>
          <a:chExt cx="0" cy="0"/>
        </a:xfrm>
      </p:grpSpPr>
      <p:sp>
        <p:nvSpPr>
          <p:cNvPr id="196" name="Google Shape;196;p43"/>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7" name="Google Shape;197;p43"/>
          <p:cNvSpPr txBox="1"/>
          <p:nvPr/>
        </p:nvSpPr>
        <p:spPr>
          <a:xfrm>
            <a:off x="3712425" y="1886850"/>
            <a:ext cx="39465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Competitive audit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Ideation</a:t>
            </a:r>
            <a:endParaRPr>
              <a:solidFill>
                <a:srgbClr val="FFFFFF"/>
              </a:solidFill>
              <a:latin typeface="Open Sans"/>
              <a:ea typeface="Open Sans"/>
              <a:cs typeface="Open Sans"/>
              <a:sym typeface="Open Sans"/>
            </a:endParaRPr>
          </a:p>
        </p:txBody>
      </p:sp>
      <p:cxnSp>
        <p:nvCxnSpPr>
          <p:cNvPr id="198" name="Google Shape;198;p43"/>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5" name="Google Shape;205;p44"/>
          <p:cNvSpPr txBox="1"/>
          <p:nvPr/>
        </p:nvSpPr>
        <p:spPr>
          <a:xfrm>
            <a:off x="919075" y="2461800"/>
            <a:ext cx="7136100" cy="1458831"/>
          </a:xfrm>
          <a:prstGeom prst="rect">
            <a:avLst/>
          </a:prstGeom>
          <a:noFill/>
          <a:ln>
            <a:noFill/>
          </a:ln>
        </p:spPr>
        <p:txBody>
          <a:bodyPr spcFirstLastPara="1" wrap="square" lIns="0" tIns="91425" rIns="91425" bIns="91425" anchor="t" anchorCtr="0">
            <a:spAutoFit/>
          </a:bodyPr>
          <a:lstStyle/>
          <a:p>
            <a:pPr algn="ctr">
              <a:lnSpc>
                <a:spcPct val="115000"/>
              </a:lnSpc>
            </a:pPr>
            <a:r>
              <a:rPr lang="en" sz="1200" dirty="0">
                <a:solidFill>
                  <a:srgbClr val="5F6368"/>
                </a:solidFill>
                <a:latin typeface="Open Sans"/>
                <a:ea typeface="Open Sans"/>
                <a:cs typeface="Open Sans"/>
                <a:sym typeface="Open Sans"/>
              </a:rPr>
              <a:t>I used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Plate</a:t>
            </a:r>
            <a:r>
              <a:rPr lang="en" sz="1200" dirty="0">
                <a:solidFill>
                  <a:srgbClr val="5F6368"/>
                </a:solidFill>
                <a:latin typeface="Open Sans"/>
                <a:ea typeface="Open Sans"/>
                <a:cs typeface="Open Sans"/>
                <a:sym typeface="Open Sans"/>
              </a:rPr>
              <a:t>’s data on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food</a:t>
            </a:r>
            <a:r>
              <a:rPr lang="hr-HR" sz="1200" dirty="0">
                <a:solidFill>
                  <a:srgbClr val="5F6368"/>
                </a:solidFill>
                <a:latin typeface="Open Sans"/>
                <a:ea typeface="Open Sans"/>
                <a:cs typeface="Open Sans"/>
                <a:sym typeface="Open Sans"/>
              </a:rPr>
              <a:t> </a:t>
            </a:r>
            <a:r>
              <a:rPr lang="en" sz="1200" dirty="0">
                <a:solidFill>
                  <a:srgbClr val="5F6368"/>
                </a:solidFill>
                <a:latin typeface="Open Sans"/>
                <a:ea typeface="Open Sans"/>
                <a:cs typeface="Open Sans"/>
                <a:sym typeface="Open Sans"/>
              </a:rPr>
              <a:t>to develop interview questions, which were then used to conduct user interviews. Most interview participants reported feeling </a:t>
            </a:r>
            <a:r>
              <a:rPr lang="hr-HR" sz="1200" dirty="0" err="1">
                <a:solidFill>
                  <a:srgbClr val="5F6368"/>
                </a:solidFill>
                <a:latin typeface="Open Sans"/>
                <a:ea typeface="Open Sans"/>
                <a:cs typeface="Open Sans"/>
                <a:sym typeface="Open Sans"/>
              </a:rPr>
              <a:t>concerned</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about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unhealthy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diet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of</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their</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children</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do </a:t>
            </a:r>
            <a:r>
              <a:rPr lang="hr-HR" sz="1200" dirty="0" err="1">
                <a:solidFill>
                  <a:srgbClr val="5F6368"/>
                </a:solidFill>
                <a:latin typeface="Open Sans"/>
                <a:ea typeface="Open Sans"/>
                <a:cs typeface="Open Sans"/>
                <a:sym typeface="Open Sans"/>
              </a:rPr>
              <a:t>not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know</a:t>
            </a:r>
            <a:r>
              <a:rPr lang="hr-HR" sz="1200" dirty="0">
                <a:solidFill>
                  <a:srgbClr val="5F6368"/>
                </a:solidFill>
                <a:latin typeface="Open Sans"/>
                <a:ea typeface="Open Sans"/>
                <a:cs typeface="Open Sans"/>
                <a:sym typeface="Open Sans"/>
              </a:rPr>
              <a:t> how to start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create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habits</a:t>
            </a:r>
            <a:r>
              <a:rPr lang="hr-HR" sz="1200" dirty="0">
                <a:solidFill>
                  <a:srgbClr val="5F6368"/>
                </a:solidFill>
                <a:latin typeface="Open Sans"/>
                <a:ea typeface="Open Sans"/>
                <a:cs typeface="Open Sans"/>
                <a:sym typeface="Open Sans"/>
              </a:rPr>
              <a:t>. </a:t>
            </a:r>
            <a:r>
              <a:rPr lang="en" sz="1200" dirty="0">
                <a:solidFill>
                  <a:srgbClr val="5F6368"/>
                </a:solidFill>
                <a:latin typeface="Open Sans"/>
                <a:ea typeface="Open Sans"/>
                <a:cs typeface="Open Sans"/>
                <a:sym typeface="Open Sans"/>
              </a:rPr>
              <a:t>The feedback received through research made it very clear that users would be open and willing to work towards </a:t>
            </a:r>
            <a:r>
              <a:rPr lang="hr-HR" sz="1200" dirty="0" err="1">
                <a:solidFill>
                  <a:srgbClr val="5F6368"/>
                </a:solidFill>
                <a:latin typeface="Open Sans"/>
                <a:ea typeface="Open Sans"/>
                <a:cs typeface="Open Sans"/>
                <a:sym typeface="Open Sans"/>
              </a:rPr>
              <a:t>cooking</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healthy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meals</a:t>
            </a:r>
            <a:r>
              <a:rPr lang="hr-HR" sz="1200" dirty="0">
                <a:solidFill>
                  <a:srgbClr val="5F6368"/>
                </a:solidFill>
                <a:latin typeface="Open Sans"/>
                <a:ea typeface="Open Sans"/>
                <a:cs typeface="Open Sans"/>
                <a:sym typeface="Open Sans"/>
              </a:rPr>
              <a:t> at home </a:t>
            </a:r>
            <a:r>
              <a:rPr lang="en" sz="1200" dirty="0">
                <a:solidFill>
                  <a:srgbClr val="5F6368"/>
                </a:solidFill>
                <a:latin typeface="Open Sans"/>
                <a:ea typeface="Open Sans"/>
                <a:cs typeface="Open Sans"/>
                <a:sym typeface="Open Sans"/>
              </a:rPr>
              <a:t>if they had access to an easy-to-use tool to help guide them. </a:t>
            </a:r>
            <a:endParaRPr sz="1200" b="1" dirty="0">
              <a:solidFill>
                <a:srgbClr val="1967D2"/>
              </a:solidFill>
              <a:latin typeface="Open Sans"/>
              <a:ea typeface="Open Sans"/>
              <a:cs typeface="Open Sans"/>
              <a:sym typeface="Open Sans"/>
            </a:endParaRPr>
          </a:p>
        </p:txBody>
      </p:sp>
      <p:sp>
        <p:nvSpPr>
          <p:cNvPr id="206" name="Google Shape;206;p44"/>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4"/>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46650" y="3044876"/>
            <a:ext cx="27582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hr-HR" sz="1900" b="1" dirty="0">
                <a:solidFill>
                  <a:srgbClr val="1967D2"/>
                </a:solidFill>
                <a:latin typeface="Google Sans"/>
                <a:ea typeface="Google Sans"/>
                <a:cs typeface="Google Sans"/>
                <a:sym typeface="Google Sans"/>
              </a:rPr>
              <a:t>Ana</a:t>
            </a:r>
            <a:endParaRPr sz="1800" b="1" i="0" u="none" strike="noStrike" cap="none" dirty="0">
              <a:solidFill>
                <a:srgbClr val="1967D2"/>
              </a:solidFill>
              <a:latin typeface="Google Sans"/>
              <a:ea typeface="Google Sans"/>
              <a:cs typeface="Google Sans"/>
              <a:sym typeface="Google Sans"/>
            </a:endParaRPr>
          </a:p>
        </p:txBody>
      </p:sp>
      <p:sp>
        <p:nvSpPr>
          <p:cNvPr id="56" name="Google Shape;56;p13"/>
          <p:cNvSpPr txBox="1"/>
          <p:nvPr/>
        </p:nvSpPr>
        <p:spPr>
          <a:xfrm>
            <a:off x="323950" y="3561335"/>
            <a:ext cx="1501800" cy="1217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Age: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Education: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Hometown: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Family: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Occupation:</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Google Sans"/>
              <a:ea typeface="Google Sans"/>
              <a:cs typeface="Google Sans"/>
              <a:sym typeface="Google Sans"/>
            </a:endParaRPr>
          </a:p>
        </p:txBody>
      </p:sp>
      <p:sp>
        <p:nvSpPr>
          <p:cNvPr id="57" name="Google Shape;57;p13"/>
          <p:cNvSpPr txBox="1"/>
          <p:nvPr/>
        </p:nvSpPr>
        <p:spPr>
          <a:xfrm>
            <a:off x="1707850" y="3561335"/>
            <a:ext cx="1817400" cy="121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hr-HR" dirty="0">
                <a:latin typeface="Google Sans"/>
                <a:ea typeface="Google Sans"/>
                <a:cs typeface="Google Sans"/>
                <a:sym typeface="Google Sans"/>
              </a:rPr>
              <a:t>42</a:t>
            </a:r>
            <a:endParaRPr lang="hr-HR" sz="1400" i="0" u="none" strike="noStrike" cap="none" dirty="0">
              <a:solidFill>
                <a:srgbClr val="000000"/>
              </a:solidFill>
              <a:latin typeface="Google Sans"/>
              <a:ea typeface="Google Sans"/>
              <a:cs typeface="Google Sans"/>
              <a:sym typeface="Google Sans"/>
            </a:endParaRPr>
          </a:p>
          <a:p>
            <a:pPr>
              <a:buSzPts val="1400"/>
            </a:pPr>
            <a:r>
              <a:rPr lang="hr-HR" altLang="en-US" dirty="0">
                <a:solidFill>
                  <a:schemeClr val="tx1"/>
                </a:solidFill>
                <a:latin typeface="Arial Unicode MS" panose="020B0604020202020204" pitchFamily="34" charset="-128"/>
              </a:rPr>
              <a:t>T</a:t>
            </a:r>
            <a:r>
              <a:rPr kumimoji="0" lang="en-US" altLang="en-US" sz="1400" b="0" i="0" u="none" strike="noStrike" cap="none" normalizeH="0" baseline="0" dirty="0" err="1">
                <a:ln>
                  <a:noFill/>
                </a:ln>
                <a:solidFill>
                  <a:schemeClr val="tx1"/>
                </a:solidFill>
                <a:effectLst/>
                <a:latin typeface="Arial Unicode MS" panose="020B0604020202020204" pitchFamily="34" charset="-128"/>
              </a:rPr>
              <a:t>extile</a:t>
            </a:r>
            <a:r>
              <a:rPr kumimoji="0" lang="en-US" altLang="en-US" sz="1400" b="0" i="0" u="none" strike="noStrike" cap="none" normalizeH="0" baseline="0" dirty="0">
                <a:ln>
                  <a:noFill/>
                </a:ln>
                <a:solidFill>
                  <a:schemeClr val="tx1"/>
                </a:solidFill>
                <a:effectLst/>
                <a:latin typeface="Arial Unicode MS" panose="020B0604020202020204" pitchFamily="34" charset="-128"/>
              </a:rPr>
              <a:t> school</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r>
              <a:rPr lang="hr-HR" sz="1400" i="0" u="none" strike="noStrike" cap="none" dirty="0">
                <a:solidFill>
                  <a:srgbClr val="000000"/>
                </a:solidFill>
                <a:latin typeface="Google Sans"/>
                <a:ea typeface="Google Sans"/>
                <a:cs typeface="Google Sans"/>
                <a:sym typeface="Google Sans"/>
              </a:rPr>
              <a:t>Croatia, Osijek</a:t>
            </a:r>
          </a:p>
          <a:p>
            <a:pPr marL="0" marR="0" lvl="0" indent="0" algn="l" rtl="0">
              <a:lnSpc>
                <a:spcPct val="100000"/>
              </a:lnSpc>
              <a:spcBef>
                <a:spcPts val="0"/>
              </a:spcBef>
              <a:spcAft>
                <a:spcPts val="0"/>
              </a:spcAft>
              <a:buClr>
                <a:srgbClr val="000000"/>
              </a:buClr>
              <a:buSzPts val="1400"/>
              <a:buFont typeface="Arial"/>
              <a:buNone/>
            </a:pPr>
            <a:r>
              <a:rPr lang="hr-HR" dirty="0">
                <a:latin typeface="Google Sans"/>
                <a:ea typeface="Google Sans"/>
                <a:cs typeface="Google Sans"/>
                <a:sym typeface="Google Sans"/>
              </a:rPr>
              <a:t>3 </a:t>
            </a:r>
            <a:r>
              <a:rPr lang="hr-HR" dirty="0" err="1">
                <a:latin typeface="Google Sans"/>
                <a:ea typeface="Google Sans"/>
                <a:cs typeface="Google Sans"/>
                <a:sym typeface="Google Sans"/>
              </a:rPr>
              <a:t>kids</a:t>
            </a:r>
            <a:r>
              <a:rPr lang="hr-HR" dirty="0">
                <a:latin typeface="Google Sans"/>
                <a:ea typeface="Google Sans"/>
                <a:cs typeface="Google Sans"/>
                <a:sym typeface="Google Sans"/>
              </a:rPr>
              <a:t> </a:t>
            </a:r>
            <a:r>
              <a:rPr lang="hr-HR" dirty="0" err="1">
                <a:latin typeface="Google Sans"/>
                <a:ea typeface="Google Sans"/>
                <a:cs typeface="Google Sans"/>
                <a:sym typeface="Google Sans"/>
              </a:rPr>
              <a:t>and</a:t>
            </a:r>
            <a:r>
              <a:rPr lang="hr-HR" dirty="0">
                <a:latin typeface="Google Sans"/>
                <a:ea typeface="Google Sans"/>
                <a:cs typeface="Google Sans"/>
                <a:sym typeface="Google Sans"/>
              </a:rPr>
              <a:t> </a:t>
            </a:r>
            <a:r>
              <a:rPr lang="hr-HR" dirty="0" err="1">
                <a:latin typeface="Google Sans"/>
                <a:ea typeface="Google Sans"/>
                <a:cs typeface="Google Sans"/>
                <a:sym typeface="Google Sans"/>
              </a:rPr>
              <a:t>spouse</a:t>
            </a:r>
            <a:endParaRPr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chemeClr val="dk1"/>
              </a:buClr>
              <a:buSzPts val="1100"/>
              <a:buFont typeface="Arial"/>
              <a:buNone/>
            </a:pPr>
            <a:r>
              <a:rPr lang="hr-HR" sz="1400" i="0" u="none" strike="noStrike" cap="none" dirty="0" err="1">
                <a:solidFill>
                  <a:schemeClr val="dk1"/>
                </a:solidFill>
                <a:latin typeface="Google Sans"/>
                <a:ea typeface="Google Sans"/>
                <a:cs typeface="Google Sans"/>
                <a:sym typeface="Google Sans"/>
              </a:rPr>
              <a:t>Housewife</a:t>
            </a:r>
            <a:endParaRPr sz="1400" i="0" u="none" strike="noStrike" cap="none" dirty="0">
              <a:solidFill>
                <a:schemeClr val="dk1"/>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Google Sans"/>
              <a:ea typeface="Google Sans"/>
              <a:cs typeface="Google Sans"/>
              <a:sym typeface="Google Sans"/>
            </a:endParaRPr>
          </a:p>
        </p:txBody>
      </p:sp>
      <p:sp>
        <p:nvSpPr>
          <p:cNvPr id="58" name="Google Shape;58;p13"/>
          <p:cNvSpPr txBox="1"/>
          <p:nvPr/>
        </p:nvSpPr>
        <p:spPr>
          <a:xfrm>
            <a:off x="3700625" y="111311"/>
            <a:ext cx="5035800" cy="908700"/>
          </a:xfrm>
          <a:prstGeom prst="rect">
            <a:avLst/>
          </a:prstGeom>
          <a:noFill/>
          <a:ln>
            <a:noFill/>
          </a:ln>
        </p:spPr>
        <p:txBody>
          <a:bodyPr spcFirstLastPara="1" wrap="square" lIns="91425" tIns="91425" rIns="91425" bIns="91425" anchor="ctr" anchorCtr="0">
            <a:noAutofit/>
          </a:bodyPr>
          <a:lstStyle/>
          <a:p>
            <a:pPr algn="ctr">
              <a:buSzPts val="1800"/>
            </a:pPr>
            <a:r>
              <a:rPr lang="en" i="1" u="none" strike="noStrike" cap="none" dirty="0">
                <a:solidFill>
                  <a:srgbClr val="000000"/>
                </a:solidFill>
                <a:latin typeface="Google Sans" panose="020B0604020202020204" charset="0"/>
                <a:ea typeface="Google Sans"/>
                <a:cs typeface="Google Sans"/>
                <a:sym typeface="Google Sans"/>
              </a:rPr>
              <a:t>“</a:t>
            </a:r>
            <a:r>
              <a:rPr lang="en-US" i="1" dirty="0">
                <a:latin typeface="Google Sans" panose="020B0604020202020204" charset="0"/>
              </a:rPr>
              <a:t>As a mom to three boys that are getting older by the day, I find myself constantly wading through the challenge of teaching them about nutrition</a:t>
            </a:r>
            <a:r>
              <a:rPr lang="en" i="1" u="none" strike="noStrike" cap="none" dirty="0">
                <a:solidFill>
                  <a:srgbClr val="000000"/>
                </a:solidFill>
                <a:latin typeface="Google Sans" panose="020B0604020202020204" charset="0"/>
                <a:ea typeface="Google Sans"/>
                <a:cs typeface="Google Sans"/>
                <a:sym typeface="Google Sans"/>
              </a:rPr>
              <a:t>” </a:t>
            </a:r>
            <a:endParaRPr i="1" u="none" strike="noStrike" cap="none" dirty="0">
              <a:solidFill>
                <a:srgbClr val="000000"/>
              </a:solidFill>
              <a:latin typeface="Google Sans" panose="020B0604020202020204" charset="0"/>
              <a:ea typeface="Google Sans"/>
              <a:cs typeface="Google Sans"/>
              <a:sym typeface="Google Sans"/>
            </a:endParaRPr>
          </a:p>
        </p:txBody>
      </p:sp>
      <p:sp>
        <p:nvSpPr>
          <p:cNvPr id="59" name="Google Shape;59;p13"/>
          <p:cNvSpPr txBox="1"/>
          <p:nvPr/>
        </p:nvSpPr>
        <p:spPr>
          <a:xfrm>
            <a:off x="3723579" y="1017735"/>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dirty="0">
                <a:solidFill>
                  <a:srgbClr val="196702"/>
                </a:solidFill>
                <a:latin typeface="Google Sans" panose="020B0604020202020204" charset="0"/>
                <a:ea typeface="Google Sans"/>
                <a:cs typeface="Google Sans"/>
                <a:sym typeface="Google Sans"/>
              </a:rPr>
              <a:t>Goals</a:t>
            </a:r>
            <a:r>
              <a:rPr lang="en" sz="1800" i="0" u="none" strike="noStrike" cap="none" dirty="0">
                <a:solidFill>
                  <a:srgbClr val="000000"/>
                </a:solidFill>
                <a:latin typeface="Google Sans" panose="020B0604020202020204" charset="0"/>
                <a:ea typeface="Google Sans"/>
                <a:cs typeface="Google Sans"/>
                <a:sym typeface="Google Sans"/>
              </a:rPr>
              <a:t> </a:t>
            </a:r>
            <a:endParaRPr sz="1800" i="0" u="none" strike="noStrike" cap="none" dirty="0">
              <a:solidFill>
                <a:srgbClr val="000000"/>
              </a:solidFill>
              <a:latin typeface="Google Sans" panose="020B0604020202020204" charset="0"/>
              <a:ea typeface="Google Sans"/>
              <a:cs typeface="Google Sans"/>
              <a:sym typeface="Google Sans"/>
            </a:endParaRPr>
          </a:p>
          <a:p>
            <a:pPr marL="457200" indent="-317500">
              <a:buSzPts val="1400"/>
              <a:buFont typeface="Google Sans"/>
              <a:buChar char="●"/>
            </a:pPr>
            <a:r>
              <a:rPr lang="hr-HR" dirty="0" err="1">
                <a:latin typeface="Google Sans" panose="020B0604020202020204" charset="0"/>
              </a:rPr>
              <a:t>She</a:t>
            </a:r>
            <a:r>
              <a:rPr lang="hr-HR" dirty="0">
                <a:latin typeface="Google Sans" panose="020B0604020202020204" charset="0"/>
              </a:rPr>
              <a:t> </a:t>
            </a:r>
            <a:r>
              <a:rPr lang="hr-HR" dirty="0" err="1">
                <a:latin typeface="Google Sans" panose="020B0604020202020204" charset="0"/>
              </a:rPr>
              <a:t>wants</a:t>
            </a:r>
            <a:r>
              <a:rPr lang="hr-HR" dirty="0">
                <a:latin typeface="Google Sans" panose="020B0604020202020204" charset="0"/>
              </a:rPr>
              <a:t> </a:t>
            </a:r>
            <a:r>
              <a:rPr lang="hr-HR" dirty="0" err="1">
                <a:latin typeface="Google Sans" panose="020B0604020202020204" charset="0"/>
              </a:rPr>
              <a:t>her</a:t>
            </a:r>
            <a:r>
              <a:rPr lang="hr-HR" dirty="0">
                <a:latin typeface="Google Sans" panose="020B0604020202020204" charset="0"/>
              </a:rPr>
              <a:t> </a:t>
            </a:r>
            <a:r>
              <a:rPr lang="en-US" dirty="0">
                <a:latin typeface="Google Sans" panose="020B0604020202020204" charset="0"/>
              </a:rPr>
              <a:t>kids to think and grow up and have respect for their bodies, to make wise choices about the foods they eat. </a:t>
            </a:r>
            <a:endParaRPr lang="hr-HR" dirty="0">
              <a:latin typeface="Google Sans" panose="020B0604020202020204" charset="0"/>
            </a:endParaRPr>
          </a:p>
          <a:p>
            <a:pPr marL="139700">
              <a:buSzPts val="1400"/>
            </a:pPr>
            <a:endParaRPr lang="hr-HR" sz="1400" i="0" u="none" strike="noStrike" cap="none" dirty="0">
              <a:solidFill>
                <a:srgbClr val="000000"/>
              </a:solidFill>
              <a:latin typeface="Google Sans" panose="020B0604020202020204" charset="0"/>
              <a:ea typeface="Google Sans"/>
              <a:cs typeface="Google Sans"/>
              <a:sym typeface="Google Sans"/>
            </a:endParaRPr>
          </a:p>
        </p:txBody>
      </p:sp>
      <p:sp>
        <p:nvSpPr>
          <p:cNvPr id="60" name="Google Shape;60;p13"/>
          <p:cNvSpPr txBox="1"/>
          <p:nvPr/>
        </p:nvSpPr>
        <p:spPr>
          <a:xfrm>
            <a:off x="6132118" y="1041067"/>
            <a:ext cx="2905575" cy="213451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900" b="1" i="0" u="none" strike="noStrike" cap="none" dirty="0">
                <a:solidFill>
                  <a:srgbClr val="C5221F"/>
                </a:solidFill>
                <a:latin typeface="Google Sans" panose="020B0604020202020204" charset="0"/>
                <a:ea typeface="Google Sans"/>
                <a:cs typeface="Google Sans"/>
                <a:sym typeface="Google Sans"/>
              </a:rPr>
              <a:t>Frustrations</a:t>
            </a:r>
            <a:r>
              <a:rPr lang="en" sz="1800" b="1" i="0" u="none" strike="noStrike" cap="none" dirty="0">
                <a:solidFill>
                  <a:schemeClr val="dk1"/>
                </a:solidFill>
                <a:latin typeface="Google Sans" panose="020B0604020202020204" charset="0"/>
                <a:ea typeface="Google Sans"/>
                <a:cs typeface="Google Sans"/>
                <a:sym typeface="Google Sans"/>
              </a:rPr>
              <a:t> </a:t>
            </a:r>
            <a:endParaRPr sz="1800" b="1" i="0" u="none" strike="noStrike" cap="none" dirty="0">
              <a:solidFill>
                <a:schemeClr val="dk1"/>
              </a:solidFill>
              <a:latin typeface="Google Sans" panose="020B0604020202020204" charset="0"/>
              <a:ea typeface="Google Sans"/>
              <a:cs typeface="Google Sans"/>
              <a:sym typeface="Google Sans"/>
            </a:endParaRPr>
          </a:p>
          <a:p>
            <a:pPr marL="457200" marR="0" lvl="0" indent="-317500" algn="l" rtl="0">
              <a:lnSpc>
                <a:spcPct val="100000"/>
              </a:lnSpc>
              <a:spcBef>
                <a:spcPts val="0"/>
              </a:spcBef>
              <a:spcAft>
                <a:spcPts val="0"/>
              </a:spcAft>
              <a:buClr>
                <a:schemeClr val="dk1"/>
              </a:buClr>
              <a:buSzPts val="1400"/>
              <a:buFont typeface="Google Sans"/>
              <a:buChar char="●"/>
            </a:pPr>
            <a:r>
              <a:rPr lang="hr-HR" dirty="0"/>
              <a:t>D</a:t>
            </a:r>
            <a:r>
              <a:rPr lang="en-US" dirty="0" err="1"/>
              <a:t>ifficulty</a:t>
            </a:r>
            <a:r>
              <a:rPr lang="en-US" dirty="0"/>
              <a:t> explaining nutrition concepts like what is saturated fat </a:t>
            </a:r>
            <a:endParaRPr lang="hr-HR" dirty="0"/>
          </a:p>
          <a:p>
            <a:pPr marL="457200" marR="0" lvl="0" indent="-317500" algn="l" rtl="0">
              <a:lnSpc>
                <a:spcPct val="100000"/>
              </a:lnSpc>
              <a:spcBef>
                <a:spcPts val="0"/>
              </a:spcBef>
              <a:spcAft>
                <a:spcPts val="0"/>
              </a:spcAft>
              <a:buClr>
                <a:schemeClr val="dk1"/>
              </a:buClr>
              <a:buSzPts val="1400"/>
              <a:buFont typeface="Google Sans"/>
              <a:buChar char="●"/>
            </a:pPr>
            <a:r>
              <a:rPr lang="hr-HR" dirty="0" err="1"/>
              <a:t>Confused</a:t>
            </a:r>
            <a:r>
              <a:rPr lang="hr-HR" dirty="0"/>
              <a:t> h</a:t>
            </a:r>
            <a:r>
              <a:rPr lang="en-US" dirty="0"/>
              <a:t>ow to cook healthily to family members</a:t>
            </a:r>
            <a:endParaRPr sz="1400" i="0" strike="noStrike" cap="none" dirty="0">
              <a:solidFill>
                <a:srgbClr val="000000"/>
              </a:solidFill>
              <a:latin typeface="Google Sans" panose="020B0604020202020204" charset="0"/>
              <a:ea typeface="Google Sans"/>
              <a:cs typeface="Google Sans"/>
              <a:sym typeface="Google Sans"/>
            </a:endParaRPr>
          </a:p>
        </p:txBody>
      </p:sp>
      <p:sp>
        <p:nvSpPr>
          <p:cNvPr id="61" name="Google Shape;61;p13"/>
          <p:cNvSpPr txBox="1"/>
          <p:nvPr/>
        </p:nvSpPr>
        <p:spPr>
          <a:xfrm>
            <a:off x="3695825" y="3013326"/>
            <a:ext cx="5197800" cy="1933799"/>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a:buSzPts val="1400"/>
            </a:pPr>
            <a:r>
              <a:rPr lang="hr-HR" sz="1200" i="0" u="none" strike="noStrike" cap="none" dirty="0">
                <a:solidFill>
                  <a:srgbClr val="000000"/>
                </a:solidFill>
                <a:latin typeface="Google Sans" panose="020B0604020202020204" charset="0"/>
                <a:ea typeface="Google Sans"/>
                <a:cs typeface="Google Sans"/>
                <a:sym typeface="Google Sans"/>
              </a:rPr>
              <a:t>Ana </a:t>
            </a:r>
            <a:r>
              <a:rPr lang="hr-HR" sz="1200" i="0" u="none" strike="noStrike" cap="none" dirty="0" err="1">
                <a:solidFill>
                  <a:srgbClr val="000000"/>
                </a:solidFill>
                <a:latin typeface="Google Sans" panose="020B0604020202020204" charset="0"/>
                <a:ea typeface="Google Sans"/>
                <a:cs typeface="Google Sans"/>
                <a:sym typeface="Google Sans"/>
              </a:rPr>
              <a:t>is</a:t>
            </a:r>
            <a:r>
              <a:rPr lang="hr-HR" sz="1200" i="0" u="none" strike="noStrike" cap="none" dirty="0">
                <a:solidFill>
                  <a:srgbClr val="000000"/>
                </a:solidFill>
                <a:latin typeface="Google Sans" panose="020B0604020202020204" charset="0"/>
                <a:ea typeface="Google Sans"/>
                <a:cs typeface="Google Sans"/>
                <a:sym typeface="Google Sans"/>
              </a:rPr>
              <a:t> 42 </a:t>
            </a:r>
            <a:r>
              <a:rPr lang="hr-HR" sz="1200" i="0" u="none" strike="noStrike" cap="none" dirty="0" err="1">
                <a:solidFill>
                  <a:srgbClr val="000000"/>
                </a:solidFill>
                <a:latin typeface="Google Sans" panose="020B0604020202020204" charset="0"/>
                <a:ea typeface="Google Sans"/>
                <a:cs typeface="Google Sans"/>
                <a:sym typeface="Google Sans"/>
              </a:rPr>
              <a:t>year</a:t>
            </a:r>
            <a:r>
              <a:rPr lang="hr-HR" sz="1200" i="0" u="none" strike="noStrike" cap="none" dirty="0">
                <a:solidFill>
                  <a:srgbClr val="000000"/>
                </a:solidFill>
                <a:latin typeface="Google Sans" panose="020B0604020202020204" charset="0"/>
                <a:ea typeface="Google Sans"/>
                <a:cs typeface="Google Sans"/>
                <a:sym typeface="Google Sans"/>
              </a:rPr>
              <a:t> </a:t>
            </a:r>
            <a:r>
              <a:rPr lang="hr-HR" sz="1200" i="0" u="none" strike="noStrike" cap="none" dirty="0" err="1">
                <a:solidFill>
                  <a:srgbClr val="000000"/>
                </a:solidFill>
                <a:latin typeface="Google Sans" panose="020B0604020202020204" charset="0"/>
                <a:ea typeface="Google Sans"/>
                <a:cs typeface="Google Sans"/>
                <a:sym typeface="Google Sans"/>
              </a:rPr>
              <a:t>old</a:t>
            </a:r>
            <a:r>
              <a:rPr lang="hr-HR" sz="1200" i="0" u="none" strike="noStrike" cap="none" dirty="0">
                <a:solidFill>
                  <a:srgbClr val="000000"/>
                </a:solidFill>
                <a:latin typeface="Google Sans" panose="020B0604020202020204" charset="0"/>
                <a:ea typeface="Google Sans"/>
                <a:cs typeface="Google Sans"/>
                <a:sym typeface="Google Sans"/>
              </a:rPr>
              <a:t> mo</a:t>
            </a:r>
            <a:r>
              <a:rPr lang="hr-HR" sz="1200" dirty="0">
                <a:latin typeface="Google Sans" panose="020B0604020202020204" charset="0"/>
                <a:ea typeface="Google Sans"/>
                <a:cs typeface="Google Sans"/>
                <a:sym typeface="Google Sans"/>
              </a:rPr>
              <a:t>m </a:t>
            </a:r>
            <a:r>
              <a:rPr lang="hr-HR" sz="1200" dirty="0" err="1">
                <a:latin typeface="Google Sans" panose="020B0604020202020204" charset="0"/>
                <a:ea typeface="Google Sans"/>
                <a:cs typeface="Google Sans"/>
                <a:sym typeface="Google Sans"/>
              </a:rPr>
              <a:t>who</a:t>
            </a:r>
            <a:r>
              <a:rPr lang="hr-HR" sz="1200" dirty="0">
                <a:latin typeface="Google Sans" panose="020B0604020202020204" charset="0"/>
                <a:ea typeface="Google Sans"/>
                <a:cs typeface="Google Sans"/>
                <a:sym typeface="Google Sans"/>
              </a:rPr>
              <a:t> </a:t>
            </a:r>
            <a:r>
              <a:rPr lang="hr-HR" sz="1200" dirty="0" err="1">
                <a:latin typeface="Google Sans" panose="020B0604020202020204" charset="0"/>
                <a:ea typeface="Google Sans"/>
                <a:cs typeface="Google Sans"/>
                <a:sym typeface="Google Sans"/>
              </a:rPr>
              <a:t>thinks</a:t>
            </a:r>
            <a:r>
              <a:rPr lang="hr-HR" sz="1200" dirty="0">
                <a:latin typeface="Google Sans" panose="020B0604020202020204" charset="0"/>
                <a:ea typeface="Google Sans"/>
                <a:cs typeface="Google Sans"/>
                <a:sym typeface="Google Sans"/>
              </a:rPr>
              <a:t> </a:t>
            </a:r>
            <a:r>
              <a:rPr lang="hr-HR" sz="1200" dirty="0" err="1">
                <a:latin typeface="Google Sans" panose="020B0604020202020204" charset="0"/>
                <a:ea typeface="Google Sans"/>
                <a:cs typeface="Google Sans"/>
                <a:sym typeface="Google Sans"/>
              </a:rPr>
              <a:t>that</a:t>
            </a:r>
            <a:r>
              <a:rPr lang="hr-HR" sz="1200" dirty="0">
                <a:latin typeface="Google Sans" panose="020B0604020202020204" charset="0"/>
                <a:ea typeface="Google Sans"/>
                <a:cs typeface="Google Sans"/>
                <a:sym typeface="Google Sans"/>
              </a:rPr>
              <a:t> </a:t>
            </a:r>
            <a:r>
              <a:rPr lang="en-US" sz="1200" dirty="0">
                <a:latin typeface="Google Sans" panose="020B0604020202020204" charset="0"/>
              </a:rPr>
              <a:t>kids are bombarded with junk food all the time, and unless you’re living on a remote isolated commune in the middle of nowhere, it’s just about impossible to avoid it. </a:t>
            </a:r>
            <a:r>
              <a:rPr lang="hr-HR" sz="1200" dirty="0">
                <a:latin typeface="Google Sans" panose="020B0604020202020204" charset="0"/>
              </a:rPr>
              <a:t>K</a:t>
            </a:r>
            <a:r>
              <a:rPr lang="en-US" sz="1200" dirty="0">
                <a:latin typeface="Google Sans" panose="020B0604020202020204" charset="0"/>
              </a:rPr>
              <a:t>ids will see other people eating these foods. They will be given these foods, they will like them, and want more of them.</a:t>
            </a:r>
          </a:p>
          <a:p>
            <a:r>
              <a:rPr lang="hr-HR" sz="1200" dirty="0" err="1">
                <a:latin typeface="Google Sans" panose="020B0604020202020204" charset="0"/>
              </a:rPr>
              <a:t>She</a:t>
            </a:r>
            <a:r>
              <a:rPr lang="hr-HR" sz="1200" dirty="0">
                <a:latin typeface="Google Sans" panose="020B0604020202020204" charset="0"/>
              </a:rPr>
              <a:t> </a:t>
            </a:r>
            <a:r>
              <a:rPr lang="hr-HR" sz="1200" dirty="0" err="1">
                <a:latin typeface="Google Sans" panose="020B0604020202020204" charset="0"/>
              </a:rPr>
              <a:t>thinks</a:t>
            </a:r>
            <a:r>
              <a:rPr lang="hr-HR" sz="1200" dirty="0">
                <a:latin typeface="Google Sans" panose="020B0604020202020204" charset="0"/>
              </a:rPr>
              <a:t> </a:t>
            </a:r>
            <a:r>
              <a:rPr lang="hr-HR" sz="1200">
                <a:latin typeface="Google Sans" panose="020B0604020202020204" charset="0"/>
              </a:rPr>
              <a:t>that</a:t>
            </a:r>
            <a:r>
              <a:rPr lang="hr-HR" sz="1200" dirty="0">
                <a:latin typeface="Google Sans" panose="020B0604020202020204" charset="0"/>
              </a:rPr>
              <a:t> i</a:t>
            </a:r>
            <a:r>
              <a:rPr lang="en-US" sz="1200" dirty="0">
                <a:latin typeface="Google Sans" panose="020B0604020202020204" charset="0"/>
              </a:rPr>
              <a:t>n our best efforts to educate them, when we label foods as bad, unhealthy, or junk, then we could make them feel bad about themselves for enjoying it, and we also set the stage for a classic parent-child power struggle.</a:t>
            </a:r>
            <a:endParaRPr lang="hr-HR" sz="1200" dirty="0">
              <a:latin typeface="Google Sans" panose="020B0604020202020204" charset="0"/>
            </a:endParaRPr>
          </a:p>
          <a:p>
            <a:r>
              <a:rPr lang="hr-HR" sz="1200" dirty="0" err="1">
                <a:latin typeface="Google Sans" panose="020B0604020202020204" charset="0"/>
              </a:rPr>
              <a:t>She</a:t>
            </a:r>
            <a:r>
              <a:rPr lang="hr-HR" sz="1200" dirty="0">
                <a:latin typeface="Google Sans" panose="020B0604020202020204" charset="0"/>
              </a:rPr>
              <a:t> </a:t>
            </a:r>
            <a:r>
              <a:rPr lang="hr-HR" sz="1200" dirty="0" err="1">
                <a:latin typeface="Google Sans" panose="020B0604020202020204" charset="0"/>
              </a:rPr>
              <a:t>wants</a:t>
            </a:r>
            <a:r>
              <a:rPr lang="hr-HR" sz="1200" dirty="0">
                <a:latin typeface="Google Sans" panose="020B0604020202020204" charset="0"/>
              </a:rPr>
              <a:t> to </a:t>
            </a:r>
            <a:r>
              <a:rPr lang="hr-HR" sz="1200" dirty="0" err="1">
                <a:latin typeface="Google Sans" panose="020B0604020202020204" charset="0"/>
              </a:rPr>
              <a:t>learn</a:t>
            </a:r>
            <a:r>
              <a:rPr lang="hr-HR" sz="1200" dirty="0">
                <a:latin typeface="Google Sans" panose="020B0604020202020204" charset="0"/>
              </a:rPr>
              <a:t> </a:t>
            </a:r>
            <a:r>
              <a:rPr lang="hr-HR" sz="1200" dirty="0" err="1">
                <a:latin typeface="Google Sans" panose="020B0604020202020204" charset="0"/>
              </a:rPr>
              <a:t>her</a:t>
            </a:r>
            <a:r>
              <a:rPr lang="hr-HR" sz="1200" dirty="0">
                <a:latin typeface="Google Sans" panose="020B0604020202020204" charset="0"/>
              </a:rPr>
              <a:t> </a:t>
            </a:r>
            <a:r>
              <a:rPr lang="hr-HR" sz="1200" dirty="0" err="1">
                <a:latin typeface="Google Sans" panose="020B0604020202020204" charset="0"/>
              </a:rPr>
              <a:t>three</a:t>
            </a:r>
            <a:r>
              <a:rPr lang="hr-HR" sz="1200" dirty="0">
                <a:latin typeface="Google Sans" panose="020B0604020202020204" charset="0"/>
              </a:rPr>
              <a:t> </a:t>
            </a:r>
            <a:r>
              <a:rPr lang="hr-HR" sz="1200" dirty="0" err="1">
                <a:latin typeface="Google Sans" panose="020B0604020202020204" charset="0"/>
              </a:rPr>
              <a:t>boys</a:t>
            </a:r>
            <a:r>
              <a:rPr lang="hr-HR" sz="1200" dirty="0">
                <a:latin typeface="Google Sans" panose="020B0604020202020204" charset="0"/>
              </a:rPr>
              <a:t> </a:t>
            </a:r>
            <a:r>
              <a:rPr lang="hr-HR" sz="1200" dirty="0" err="1">
                <a:latin typeface="Google Sans" panose="020B0604020202020204" charset="0"/>
              </a:rPr>
              <a:t>about</a:t>
            </a:r>
            <a:r>
              <a:rPr lang="hr-HR" sz="1200" dirty="0">
                <a:latin typeface="Google Sans" panose="020B0604020202020204" charset="0"/>
              </a:rPr>
              <a:t> </a:t>
            </a:r>
            <a:r>
              <a:rPr lang="hr-HR" sz="1200" dirty="0" err="1">
                <a:latin typeface="Google Sans" panose="020B0604020202020204" charset="0"/>
              </a:rPr>
              <a:t>healthy</a:t>
            </a:r>
            <a:r>
              <a:rPr lang="hr-HR" sz="1200" dirty="0">
                <a:latin typeface="Google Sans" panose="020B0604020202020204" charset="0"/>
              </a:rPr>
              <a:t> </a:t>
            </a:r>
            <a:r>
              <a:rPr lang="hr-HR" sz="1200" dirty="0" err="1">
                <a:latin typeface="Google Sans" panose="020B0604020202020204" charset="0"/>
              </a:rPr>
              <a:t>diet</a:t>
            </a:r>
            <a:r>
              <a:rPr lang="hr-HR" sz="1200" dirty="0">
                <a:latin typeface="Google Sans" panose="020B0604020202020204" charset="0"/>
              </a:rPr>
              <a:t> </a:t>
            </a:r>
            <a:r>
              <a:rPr lang="hr-HR" sz="1200" dirty="0" err="1">
                <a:latin typeface="Google Sans" panose="020B0604020202020204" charset="0"/>
              </a:rPr>
              <a:t>without</a:t>
            </a:r>
            <a:r>
              <a:rPr lang="hr-HR" sz="1200" dirty="0">
                <a:latin typeface="Google Sans" panose="020B0604020202020204" charset="0"/>
              </a:rPr>
              <a:t> </a:t>
            </a:r>
            <a:r>
              <a:rPr lang="hr-HR" sz="1200" dirty="0" err="1">
                <a:latin typeface="Google Sans" panose="020B0604020202020204" charset="0"/>
              </a:rPr>
              <a:t>pressure</a:t>
            </a:r>
            <a:r>
              <a:rPr lang="hr-HR" sz="1200" dirty="0">
                <a:latin typeface="Google Sans" panose="020B0604020202020204" charset="0"/>
              </a:rPr>
              <a:t>.</a:t>
            </a:r>
            <a:endParaRPr lang="en-US" sz="1200" dirty="0">
              <a:latin typeface="Google Sans" panose="020B0604020202020204" charset="0"/>
            </a:endParaRPr>
          </a:p>
          <a:p>
            <a:pPr>
              <a:buSzPts val="1400"/>
            </a:pPr>
            <a:endParaRPr sz="1200" i="0" u="none" strike="noStrike" cap="none" dirty="0">
              <a:solidFill>
                <a:srgbClr val="000000"/>
              </a:solidFill>
              <a:latin typeface="Google Sans" panose="020B0604020202020204" charset="0"/>
              <a:ea typeface="Google Sans"/>
              <a:cs typeface="Google Sans"/>
              <a:sym typeface="Google Sans"/>
            </a:endParaRPr>
          </a:p>
        </p:txBody>
      </p:sp>
      <p:sp>
        <p:nvSpPr>
          <p:cNvPr id="4" name="Rectangle 1">
            <a:extLst>
              <a:ext uri="{FF2B5EF4-FFF2-40B4-BE49-F238E27FC236}">
                <a16:creationId xmlns:a16="http://schemas.microsoft.com/office/drawing/2014/main" id="{D3E5EB5F-0113-4408-ACE5-E7F1D9DF6425}"/>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E8FAFA1-EBAC-45D5-A09D-4AB3914FB755}"/>
              </a:ext>
            </a:extLst>
          </p:cNvPr>
          <p:cNvSpPr>
            <a:spLocks noChangeArrowheads="1"/>
          </p:cNvSpPr>
          <p:nvPr/>
        </p:nvSpPr>
        <p:spPr bwMode="auto">
          <a:xfrm>
            <a:off x="0" y="105489"/>
            <a:ext cx="21993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panose="020B0604020202020204" pitchFamily="34" charset="-128"/>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3ADFDCF8-A467-4706-B466-2E12E9CB6D9B}"/>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9E1F9046-A61D-48AE-8208-550E49A360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E68041C-34D4-4FE8-8D41-2ED42A6CD406}"/>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descr="A picture containing wall, child, person, indoor&#10;&#10;Description automatically generated">
            <a:extLst>
              <a:ext uri="{FF2B5EF4-FFF2-40B4-BE49-F238E27FC236}">
                <a16:creationId xmlns:a16="http://schemas.microsoft.com/office/drawing/2014/main" id="{2AC8B09A-42E2-4861-8DFC-D38E0699E969}"/>
              </a:ext>
            </a:extLst>
          </p:cNvPr>
          <p:cNvPicPr>
            <a:picLocks noChangeAspect="1"/>
          </p:cNvPicPr>
          <p:nvPr/>
        </p:nvPicPr>
        <p:blipFill>
          <a:blip r:embed="rId3"/>
          <a:stretch>
            <a:fillRect/>
          </a:stretch>
        </p:blipFill>
        <p:spPr>
          <a:xfrm>
            <a:off x="446650" y="332787"/>
            <a:ext cx="2985284" cy="22389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446650" y="3044876"/>
            <a:ext cx="27582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hr-HR" sz="1900" b="1" dirty="0" err="1">
                <a:solidFill>
                  <a:srgbClr val="1967D2"/>
                </a:solidFill>
                <a:latin typeface="Google Sans"/>
                <a:ea typeface="Google Sans"/>
                <a:cs typeface="Google Sans"/>
                <a:sym typeface="Google Sans"/>
              </a:rPr>
              <a:t>Alisha</a:t>
            </a:r>
            <a:endParaRPr sz="1800" b="1" i="0" u="none" strike="noStrike" cap="none" dirty="0">
              <a:solidFill>
                <a:srgbClr val="1967D2"/>
              </a:solidFill>
              <a:latin typeface="Google Sans"/>
              <a:ea typeface="Google Sans"/>
              <a:cs typeface="Google Sans"/>
              <a:sym typeface="Google Sans"/>
            </a:endParaRPr>
          </a:p>
        </p:txBody>
      </p:sp>
      <p:sp>
        <p:nvSpPr>
          <p:cNvPr id="56" name="Google Shape;56;p13"/>
          <p:cNvSpPr txBox="1"/>
          <p:nvPr/>
        </p:nvSpPr>
        <p:spPr>
          <a:xfrm>
            <a:off x="323950" y="3561335"/>
            <a:ext cx="1501800" cy="1217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Age: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Education: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Hometown: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Family: </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Google Sans"/>
                <a:ea typeface="Google Sans"/>
                <a:cs typeface="Google Sans"/>
                <a:sym typeface="Google Sans"/>
              </a:rPr>
              <a:t>Occupation:</a:t>
            </a:r>
            <a:endParaRPr sz="1400" b="1" i="0" u="none" strike="noStrike" cap="none" dirty="0">
              <a:solidFill>
                <a:srgbClr val="000000"/>
              </a:solidFill>
              <a:latin typeface="Google Sans"/>
              <a:ea typeface="Google Sans"/>
              <a:cs typeface="Google Sans"/>
              <a:sym typeface="Google Sans"/>
            </a:endParaRPr>
          </a:p>
          <a:p>
            <a:pPr marL="0" marR="0" lvl="0" indent="0" algn="r"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Google Sans"/>
              <a:ea typeface="Google Sans"/>
              <a:cs typeface="Google Sans"/>
              <a:sym typeface="Google Sans"/>
            </a:endParaRPr>
          </a:p>
        </p:txBody>
      </p:sp>
      <p:sp>
        <p:nvSpPr>
          <p:cNvPr id="57" name="Google Shape;57;p13"/>
          <p:cNvSpPr txBox="1"/>
          <p:nvPr/>
        </p:nvSpPr>
        <p:spPr>
          <a:xfrm>
            <a:off x="1707850" y="3561335"/>
            <a:ext cx="1817400" cy="121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hr-HR" sz="1400" i="0" u="none" strike="noStrike" cap="none" dirty="0">
                <a:solidFill>
                  <a:srgbClr val="000000"/>
                </a:solidFill>
                <a:latin typeface="Google Sans"/>
                <a:ea typeface="Google Sans"/>
                <a:cs typeface="Google Sans"/>
                <a:sym typeface="Google Sans"/>
              </a:rPr>
              <a:t>38</a:t>
            </a:r>
          </a:p>
          <a:p>
            <a:pPr marL="0" marR="0" lvl="0" indent="0" algn="l" rtl="0">
              <a:lnSpc>
                <a:spcPct val="100000"/>
              </a:lnSpc>
              <a:spcBef>
                <a:spcPts val="0"/>
              </a:spcBef>
              <a:spcAft>
                <a:spcPts val="0"/>
              </a:spcAft>
              <a:buClr>
                <a:srgbClr val="000000"/>
              </a:buClr>
              <a:buSzPts val="1400"/>
              <a:buFont typeface="Arial"/>
              <a:buNone/>
            </a:pPr>
            <a:r>
              <a:rPr lang="hr-HR" dirty="0" err="1">
                <a:latin typeface="Google Sans"/>
                <a:ea typeface="Google Sans"/>
                <a:cs typeface="Google Sans"/>
                <a:sym typeface="Google Sans"/>
              </a:rPr>
              <a:t>Economy</a:t>
            </a:r>
            <a:endParaRPr lang="hr-HR" dirty="0">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hr-HR" sz="1400" i="0" u="none" strike="noStrike" cap="none" dirty="0">
                <a:solidFill>
                  <a:srgbClr val="000000"/>
                </a:solidFill>
                <a:latin typeface="Google Sans"/>
                <a:ea typeface="Google Sans"/>
                <a:cs typeface="Google Sans"/>
                <a:sym typeface="Google Sans"/>
              </a:rPr>
              <a:t>Croatia, Dubrovnik</a:t>
            </a:r>
          </a:p>
          <a:p>
            <a:pPr marL="0" marR="0" lvl="0" indent="0" algn="l" rtl="0">
              <a:lnSpc>
                <a:spcPct val="100000"/>
              </a:lnSpc>
              <a:spcBef>
                <a:spcPts val="0"/>
              </a:spcBef>
              <a:spcAft>
                <a:spcPts val="0"/>
              </a:spcAft>
              <a:buClr>
                <a:srgbClr val="000000"/>
              </a:buClr>
              <a:buSzPts val="1400"/>
              <a:buFont typeface="Arial"/>
              <a:buNone/>
            </a:pPr>
            <a:r>
              <a:rPr lang="hr-HR" dirty="0" err="1">
                <a:latin typeface="Google Sans"/>
                <a:ea typeface="Google Sans"/>
                <a:cs typeface="Google Sans"/>
                <a:sym typeface="Google Sans"/>
              </a:rPr>
              <a:t>Child</a:t>
            </a:r>
            <a:r>
              <a:rPr lang="hr-HR" dirty="0">
                <a:latin typeface="Google Sans"/>
                <a:ea typeface="Google Sans"/>
                <a:cs typeface="Google Sans"/>
                <a:sym typeface="Google Sans"/>
              </a:rPr>
              <a:t> </a:t>
            </a:r>
            <a:r>
              <a:rPr lang="hr-HR" dirty="0" err="1">
                <a:latin typeface="Google Sans"/>
                <a:ea typeface="Google Sans"/>
                <a:cs typeface="Google Sans"/>
                <a:sym typeface="Google Sans"/>
              </a:rPr>
              <a:t>and</a:t>
            </a:r>
            <a:r>
              <a:rPr lang="hr-HR" dirty="0">
                <a:latin typeface="Google Sans"/>
                <a:ea typeface="Google Sans"/>
                <a:cs typeface="Google Sans"/>
                <a:sym typeface="Google Sans"/>
              </a:rPr>
              <a:t> </a:t>
            </a:r>
            <a:r>
              <a:rPr lang="hr-HR" dirty="0" err="1">
                <a:latin typeface="Google Sans"/>
                <a:ea typeface="Google Sans"/>
                <a:cs typeface="Google Sans"/>
                <a:sym typeface="Google Sans"/>
              </a:rPr>
              <a:t>spouse</a:t>
            </a:r>
            <a:endParaRPr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chemeClr val="dk1"/>
              </a:buClr>
              <a:buSzPts val="1100"/>
              <a:buFont typeface="Arial"/>
              <a:buNone/>
            </a:pPr>
            <a:r>
              <a:rPr lang="hr-HR" dirty="0" err="1">
                <a:solidFill>
                  <a:schemeClr val="dk1"/>
                </a:solidFill>
                <a:latin typeface="Google Sans"/>
                <a:ea typeface="Google Sans"/>
                <a:cs typeface="Google Sans"/>
                <a:sym typeface="Google Sans"/>
              </a:rPr>
              <a:t>Procurement</a:t>
            </a:r>
            <a:r>
              <a:rPr lang="hr-HR" dirty="0">
                <a:solidFill>
                  <a:schemeClr val="dk1"/>
                </a:solidFill>
                <a:latin typeface="Google Sans"/>
                <a:ea typeface="Google Sans"/>
                <a:cs typeface="Google Sans"/>
                <a:sym typeface="Google Sans"/>
              </a:rPr>
              <a:t> </a:t>
            </a:r>
            <a:r>
              <a:rPr lang="hr-HR" dirty="0" err="1">
                <a:solidFill>
                  <a:schemeClr val="dk1"/>
                </a:solidFill>
                <a:latin typeface="Google Sans"/>
                <a:ea typeface="Google Sans"/>
                <a:cs typeface="Google Sans"/>
                <a:sym typeface="Google Sans"/>
              </a:rPr>
              <a:t>Spec</a:t>
            </a:r>
            <a:r>
              <a:rPr lang="hr-HR" dirty="0">
                <a:solidFill>
                  <a:schemeClr val="dk1"/>
                </a:solidFill>
                <a:latin typeface="Google Sans"/>
                <a:ea typeface="Google Sans"/>
                <a:cs typeface="Google Sans"/>
                <a:sym typeface="Google Sans"/>
              </a:rPr>
              <a:t>.</a:t>
            </a:r>
            <a:endParaRPr sz="1400" i="0" u="none" strike="noStrike" cap="none" dirty="0">
              <a:solidFill>
                <a:schemeClr val="dk1"/>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dirty="0">
              <a:solidFill>
                <a:srgbClr val="000000"/>
              </a:solidFill>
              <a:latin typeface="Google Sans"/>
              <a:ea typeface="Google Sans"/>
              <a:cs typeface="Google Sans"/>
              <a:sym typeface="Google Sans"/>
            </a:endParaRPr>
          </a:p>
        </p:txBody>
      </p:sp>
      <p:sp>
        <p:nvSpPr>
          <p:cNvPr id="58" name="Google Shape;58;p13"/>
          <p:cNvSpPr txBox="1"/>
          <p:nvPr/>
        </p:nvSpPr>
        <p:spPr>
          <a:xfrm>
            <a:off x="3700625" y="111311"/>
            <a:ext cx="5035800" cy="908700"/>
          </a:xfrm>
          <a:prstGeom prst="rect">
            <a:avLst/>
          </a:prstGeom>
          <a:noFill/>
          <a:ln>
            <a:noFill/>
          </a:ln>
        </p:spPr>
        <p:txBody>
          <a:bodyPr spcFirstLastPara="1" wrap="square" lIns="91425" tIns="91425" rIns="91425" bIns="91425" anchor="ctr" anchorCtr="0">
            <a:noAutofit/>
          </a:bodyPr>
          <a:lstStyle/>
          <a:p>
            <a:pPr algn="ctr">
              <a:buSzPts val="1800"/>
            </a:pPr>
            <a:r>
              <a:rPr lang="en" sz="1800" i="1" u="none" strike="noStrike" cap="none" dirty="0">
                <a:solidFill>
                  <a:srgbClr val="000000"/>
                </a:solidFill>
                <a:latin typeface="Google Sans"/>
                <a:ea typeface="Google Sans"/>
                <a:cs typeface="Google Sans"/>
                <a:sym typeface="Google Sans"/>
              </a:rPr>
              <a:t>“</a:t>
            </a:r>
            <a:r>
              <a:rPr kumimoji="0" lang="en-US" altLang="en-US" sz="1800" b="0" i="1" u="none" strike="noStrike" cap="none" normalizeH="0" baseline="0" dirty="0">
                <a:ln>
                  <a:noFill/>
                </a:ln>
                <a:solidFill>
                  <a:schemeClr val="tx1"/>
                </a:solidFill>
                <a:effectLst/>
                <a:latin typeface="Arial Unicode MS" panose="020B0604020202020204" pitchFamily="34" charset="-128"/>
              </a:rPr>
              <a:t>I want to teach my child a healthy diet.</a:t>
            </a:r>
            <a:r>
              <a:rPr lang="en" sz="1800" i="1" u="none" strike="noStrike" cap="none" dirty="0">
                <a:solidFill>
                  <a:srgbClr val="000000"/>
                </a:solidFill>
                <a:latin typeface="Google Sans"/>
                <a:ea typeface="Google Sans"/>
                <a:cs typeface="Google Sans"/>
                <a:sym typeface="Google Sans"/>
              </a:rPr>
              <a:t>” </a:t>
            </a:r>
            <a:endParaRPr sz="1800" i="1" u="none" strike="noStrike" cap="none" dirty="0">
              <a:solidFill>
                <a:srgbClr val="000000"/>
              </a:solidFill>
              <a:latin typeface="Google Sans"/>
              <a:ea typeface="Google Sans"/>
              <a:cs typeface="Google Sans"/>
              <a:sym typeface="Google Sans"/>
            </a:endParaRPr>
          </a:p>
        </p:txBody>
      </p:sp>
      <p:sp>
        <p:nvSpPr>
          <p:cNvPr id="59" name="Google Shape;59;p13"/>
          <p:cNvSpPr txBox="1"/>
          <p:nvPr/>
        </p:nvSpPr>
        <p:spPr>
          <a:xfrm>
            <a:off x="3723579" y="815708"/>
            <a:ext cx="2522700" cy="19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dirty="0">
                <a:solidFill>
                  <a:srgbClr val="196702"/>
                </a:solidFill>
                <a:latin typeface="Google Sans"/>
                <a:ea typeface="Google Sans"/>
                <a:cs typeface="Google Sans"/>
                <a:sym typeface="Google Sans"/>
              </a:rPr>
              <a:t>Goals</a:t>
            </a:r>
            <a:r>
              <a:rPr lang="en" sz="1800" i="0" u="none" strike="noStrike" cap="none" dirty="0">
                <a:solidFill>
                  <a:srgbClr val="000000"/>
                </a:solidFill>
                <a:latin typeface="Google Sans"/>
                <a:ea typeface="Google Sans"/>
                <a:cs typeface="Google Sans"/>
                <a:sym typeface="Google Sans"/>
              </a:rPr>
              <a:t> </a:t>
            </a:r>
            <a:endParaRPr sz="1800" i="0" u="none" strike="noStrike" cap="none" dirty="0">
              <a:solidFill>
                <a:srgbClr val="000000"/>
              </a:solidFill>
              <a:latin typeface="Google Sans"/>
              <a:ea typeface="Google Sans"/>
              <a:cs typeface="Google Sans"/>
              <a:sym typeface="Google Sans"/>
            </a:endParaRPr>
          </a:p>
          <a:p>
            <a:pPr marL="457200" indent="-317500">
              <a:buSzPts val="1400"/>
              <a:buFont typeface="Google Sans"/>
              <a:buChar char="●"/>
            </a:pPr>
            <a:r>
              <a:rPr lang="hr-HR" sz="1400" i="0" u="none" strike="noStrike" cap="none" dirty="0" err="1">
                <a:solidFill>
                  <a:srgbClr val="000000"/>
                </a:solidFill>
                <a:latin typeface="Google Sans"/>
                <a:ea typeface="Google Sans"/>
                <a:cs typeface="Google Sans"/>
                <a:sym typeface="Google Sans"/>
              </a:rPr>
              <a:t>Prepare</a:t>
            </a:r>
            <a:r>
              <a:rPr lang="hr-HR" sz="1400" i="0" u="none" strike="noStrike" cap="none" dirty="0">
                <a:solidFill>
                  <a:srgbClr val="000000"/>
                </a:solidFill>
                <a:latin typeface="Google Sans"/>
                <a:ea typeface="Google Sans"/>
                <a:cs typeface="Google Sans"/>
                <a:sym typeface="Google Sans"/>
              </a:rPr>
              <a:t> </a:t>
            </a:r>
            <a:r>
              <a:rPr kumimoji="0" lang="en-US" altLang="en-US" sz="1400" b="0" i="0" u="none" strike="noStrike" cap="none" normalizeH="0" baseline="0" dirty="0">
                <a:ln>
                  <a:noFill/>
                </a:ln>
                <a:solidFill>
                  <a:schemeClr val="tx1"/>
                </a:solidFill>
                <a:effectLst/>
                <a:latin typeface="Arial Unicode MS" panose="020B0604020202020204" pitchFamily="34" charset="-128"/>
              </a:rPr>
              <a:t>delicious</a:t>
            </a:r>
            <a:r>
              <a:rPr lang="hr-HR" sz="1400" i="0" u="none" strike="noStrike" cap="none" dirty="0">
                <a:solidFill>
                  <a:srgbClr val="000000"/>
                </a:solidFill>
                <a:latin typeface="Google Sans"/>
                <a:ea typeface="Google Sans"/>
                <a:cs typeface="Google Sans"/>
                <a:sym typeface="Google Sans"/>
              </a:rPr>
              <a:t> </a:t>
            </a:r>
            <a:r>
              <a:rPr lang="hr-HR" sz="1400" i="0" u="none" strike="noStrike" cap="none" dirty="0" err="1">
                <a:solidFill>
                  <a:srgbClr val="000000"/>
                </a:solidFill>
                <a:latin typeface="Google Sans"/>
                <a:ea typeface="Google Sans"/>
                <a:cs typeface="Google Sans"/>
                <a:sym typeface="Google Sans"/>
              </a:rPr>
              <a:t>and</a:t>
            </a:r>
            <a:r>
              <a:rPr lang="hr-HR" sz="1400" i="0" u="none" strike="noStrike" cap="none" dirty="0">
                <a:solidFill>
                  <a:srgbClr val="000000"/>
                </a:solidFill>
                <a:latin typeface="Google Sans"/>
                <a:ea typeface="Google Sans"/>
                <a:cs typeface="Google Sans"/>
                <a:sym typeface="Google Sans"/>
              </a:rPr>
              <a:t> </a:t>
            </a:r>
            <a:r>
              <a:rPr lang="hr-HR" sz="1400" i="0" u="none" strike="noStrike" cap="none" dirty="0" err="1">
                <a:solidFill>
                  <a:srgbClr val="000000"/>
                </a:solidFill>
                <a:latin typeface="Google Sans"/>
                <a:ea typeface="Google Sans"/>
                <a:cs typeface="Google Sans"/>
                <a:sym typeface="Google Sans"/>
              </a:rPr>
              <a:t>healthy</a:t>
            </a:r>
            <a:r>
              <a:rPr lang="hr-HR" sz="1400" i="0" u="none" strike="noStrike" cap="none" dirty="0">
                <a:solidFill>
                  <a:srgbClr val="000000"/>
                </a:solidFill>
                <a:latin typeface="Google Sans"/>
                <a:ea typeface="Google Sans"/>
                <a:cs typeface="Google Sans"/>
                <a:sym typeface="Google Sans"/>
              </a:rPr>
              <a:t> </a:t>
            </a:r>
            <a:r>
              <a:rPr lang="hr-HR" sz="1400" i="0" u="none" strike="noStrike" cap="none" dirty="0" err="1">
                <a:solidFill>
                  <a:srgbClr val="000000"/>
                </a:solidFill>
                <a:latin typeface="Google Sans"/>
                <a:ea typeface="Google Sans"/>
                <a:cs typeface="Google Sans"/>
                <a:sym typeface="Google Sans"/>
              </a:rPr>
              <a:t>meals</a:t>
            </a:r>
            <a:r>
              <a:rPr lang="hr-HR" dirty="0">
                <a:latin typeface="Google Sans"/>
                <a:ea typeface="Google Sans"/>
                <a:cs typeface="Google Sans"/>
                <a:sym typeface="Google Sans"/>
              </a:rPr>
              <a:t> </a:t>
            </a:r>
            <a:r>
              <a:rPr lang="hr-HR" dirty="0" err="1">
                <a:latin typeface="Google Sans"/>
                <a:ea typeface="Google Sans"/>
                <a:cs typeface="Google Sans"/>
                <a:sym typeface="Google Sans"/>
              </a:rPr>
              <a:t>and</a:t>
            </a:r>
            <a:r>
              <a:rPr lang="hr-HR" dirty="0">
                <a:latin typeface="Google Sans"/>
                <a:ea typeface="Google Sans"/>
                <a:cs typeface="Google Sans"/>
                <a:sym typeface="Google Sans"/>
              </a:rPr>
              <a:t> </a:t>
            </a:r>
            <a:r>
              <a:rPr lang="hr-HR" dirty="0" err="1">
                <a:latin typeface="Google Sans"/>
                <a:ea typeface="Google Sans"/>
                <a:cs typeface="Google Sans"/>
                <a:sym typeface="Google Sans"/>
              </a:rPr>
              <a:t>snacks</a:t>
            </a:r>
            <a:r>
              <a:rPr lang="hr-HR" dirty="0">
                <a:latin typeface="Google Sans"/>
                <a:ea typeface="Google Sans"/>
                <a:cs typeface="Google Sans"/>
                <a:sym typeface="Google Sans"/>
              </a:rPr>
              <a:t> </a:t>
            </a:r>
            <a:r>
              <a:rPr kumimoji="0" lang="en-US" altLang="en-US" sz="1400" b="0" i="0" u="none" strike="noStrike" cap="none" normalizeH="0" baseline="0" dirty="0">
                <a:ln>
                  <a:noFill/>
                </a:ln>
                <a:solidFill>
                  <a:schemeClr val="tx1"/>
                </a:solidFill>
                <a:effectLst/>
                <a:latin typeface="Arial Unicode MS" panose="020B0604020202020204" pitchFamily="34" charset="-128"/>
              </a:rPr>
              <a:t>with minimal throwing </a:t>
            </a:r>
            <a:r>
              <a:rPr kumimoji="0" lang="en-US" altLang="en-US" sz="1100" b="0" i="0" u="none" strike="noStrike" cap="none" normalizeH="0" baseline="0" dirty="0">
                <a:ln>
                  <a:noFill/>
                </a:ln>
                <a:solidFill>
                  <a:schemeClr val="tx1"/>
                </a:solidFill>
                <a:effectLst/>
              </a:rPr>
              <a:t> </a:t>
            </a:r>
            <a:endParaRPr lang="hr-HR" altLang="en-US" sz="3200" dirty="0">
              <a:solidFill>
                <a:schemeClr val="tx1"/>
              </a:solidFill>
              <a:latin typeface="Arial" panose="020B0604020202020204" pitchFamily="34" charset="0"/>
            </a:endParaRPr>
          </a:p>
          <a:p>
            <a:pPr marL="457200" indent="-317500">
              <a:buSzPts val="1400"/>
              <a:buFont typeface="Google Sans"/>
              <a:buChar char="●"/>
            </a:pPr>
            <a:r>
              <a:rPr lang="en-US" dirty="0"/>
              <a:t>Teaching kids about nutrition without having the reverse effect</a:t>
            </a:r>
            <a:endParaRPr lang="hr-HR" dirty="0">
              <a:latin typeface="Google Sans"/>
              <a:ea typeface="Google Sans"/>
              <a:cs typeface="Google Sans"/>
              <a:sym typeface="Google Sans"/>
            </a:endParaRPr>
          </a:p>
          <a:p>
            <a:pPr marL="457200" marR="0" lvl="0" indent="-317500" algn="l" rtl="0">
              <a:lnSpc>
                <a:spcPct val="100000"/>
              </a:lnSpc>
              <a:spcBef>
                <a:spcPts val="0"/>
              </a:spcBef>
              <a:spcAft>
                <a:spcPts val="0"/>
              </a:spcAft>
              <a:buClr>
                <a:srgbClr val="000000"/>
              </a:buClr>
              <a:buSzPts val="1400"/>
              <a:buFont typeface="Google Sans"/>
              <a:buChar char="●"/>
            </a:pPr>
            <a:endParaRPr lang="hr-HR" sz="1400" i="0" u="none" strike="noStrike" cap="none" dirty="0">
              <a:solidFill>
                <a:srgbClr val="000000"/>
              </a:solidFill>
              <a:latin typeface="Google Sans"/>
              <a:ea typeface="Google Sans"/>
              <a:cs typeface="Google Sans"/>
              <a:sym typeface="Google Sans"/>
            </a:endParaRPr>
          </a:p>
        </p:txBody>
      </p:sp>
      <p:sp>
        <p:nvSpPr>
          <p:cNvPr id="60" name="Google Shape;60;p13"/>
          <p:cNvSpPr txBox="1"/>
          <p:nvPr/>
        </p:nvSpPr>
        <p:spPr>
          <a:xfrm>
            <a:off x="6132118" y="828407"/>
            <a:ext cx="2905575" cy="213451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900" b="1" i="0" u="none" strike="noStrike" cap="none" dirty="0">
                <a:solidFill>
                  <a:srgbClr val="C5221F"/>
                </a:solidFill>
                <a:latin typeface="Google Sans" panose="020B0604020202020204" charset="0"/>
                <a:ea typeface="Google Sans"/>
                <a:cs typeface="Google Sans"/>
                <a:sym typeface="Google Sans"/>
              </a:rPr>
              <a:t>Frustrations</a:t>
            </a:r>
            <a:r>
              <a:rPr lang="en" sz="1800" b="1" i="0" u="none" strike="noStrike" cap="none" dirty="0">
                <a:solidFill>
                  <a:schemeClr val="dk1"/>
                </a:solidFill>
                <a:latin typeface="Google Sans" panose="020B0604020202020204" charset="0"/>
                <a:ea typeface="Google Sans"/>
                <a:cs typeface="Google Sans"/>
                <a:sym typeface="Google Sans"/>
              </a:rPr>
              <a:t> </a:t>
            </a:r>
            <a:endParaRPr sz="1800" b="1" i="0" u="none" strike="noStrike" cap="none" dirty="0">
              <a:solidFill>
                <a:schemeClr val="dk1"/>
              </a:solidFill>
              <a:latin typeface="Google Sans" panose="020B0604020202020204" charset="0"/>
              <a:ea typeface="Google Sans"/>
              <a:cs typeface="Google Sans"/>
              <a:sym typeface="Google Sans"/>
            </a:endParaRPr>
          </a:p>
          <a:p>
            <a:pPr marL="457200" marR="0" lvl="0" indent="-317500" algn="l" rtl="0">
              <a:lnSpc>
                <a:spcPct val="100000"/>
              </a:lnSpc>
              <a:spcBef>
                <a:spcPts val="0"/>
              </a:spcBef>
              <a:spcAft>
                <a:spcPts val="0"/>
              </a:spcAft>
              <a:buClr>
                <a:schemeClr val="dk1"/>
              </a:buClr>
              <a:buSzPts val="1400"/>
              <a:buFont typeface="Google Sans"/>
              <a:buChar char="●"/>
            </a:pPr>
            <a:r>
              <a:rPr lang="hr-HR" dirty="0" err="1">
                <a:latin typeface="Google Sans" panose="020B0604020202020204" charset="0"/>
              </a:rPr>
              <a:t>She</a:t>
            </a:r>
            <a:r>
              <a:rPr lang="hr-HR" dirty="0">
                <a:latin typeface="Google Sans" panose="020B0604020202020204" charset="0"/>
              </a:rPr>
              <a:t> </a:t>
            </a:r>
            <a:r>
              <a:rPr lang="hr-HR" dirty="0" err="1">
                <a:latin typeface="Google Sans" panose="020B0604020202020204" charset="0"/>
              </a:rPr>
              <a:t>thinks</a:t>
            </a:r>
            <a:r>
              <a:rPr lang="hr-HR" dirty="0">
                <a:latin typeface="Google Sans" panose="020B0604020202020204" charset="0"/>
              </a:rPr>
              <a:t> </a:t>
            </a:r>
            <a:r>
              <a:rPr lang="hr-HR" dirty="0" err="1">
                <a:latin typeface="Google Sans" panose="020B0604020202020204" charset="0"/>
              </a:rPr>
              <a:t>that</a:t>
            </a:r>
            <a:r>
              <a:rPr lang="hr-HR" dirty="0">
                <a:latin typeface="Google Sans" panose="020B0604020202020204" charset="0"/>
              </a:rPr>
              <a:t> </a:t>
            </a:r>
            <a:r>
              <a:rPr lang="hr-HR" dirty="0" err="1">
                <a:latin typeface="Google Sans" panose="020B0604020202020204" charset="0"/>
              </a:rPr>
              <a:t>there</a:t>
            </a:r>
            <a:r>
              <a:rPr lang="en-US" dirty="0">
                <a:latin typeface="Google Sans" panose="020B0604020202020204" charset="0"/>
              </a:rPr>
              <a:t> is a very wrong way to teach our kids about nutrition,  especially parents of</a:t>
            </a:r>
            <a:r>
              <a:rPr lang="hr-HR" dirty="0">
                <a:latin typeface="Google Sans" panose="020B0604020202020204" charset="0"/>
              </a:rPr>
              <a:t> </a:t>
            </a:r>
            <a:r>
              <a:rPr lang="hr-HR" dirty="0" err="1">
                <a:latin typeface="Google Sans" panose="020B0604020202020204" charset="0"/>
              </a:rPr>
              <a:t>picky</a:t>
            </a:r>
            <a:r>
              <a:rPr lang="hr-HR" dirty="0">
                <a:latin typeface="Google Sans" panose="020B0604020202020204" charset="0"/>
              </a:rPr>
              <a:t> </a:t>
            </a:r>
            <a:r>
              <a:rPr lang="hr-HR" dirty="0" err="1">
                <a:latin typeface="Google Sans" panose="020B0604020202020204" charset="0"/>
              </a:rPr>
              <a:t>eaters</a:t>
            </a:r>
            <a:r>
              <a:rPr lang="en-US" dirty="0">
                <a:latin typeface="Google Sans" panose="020B0604020202020204" charset="0"/>
              </a:rPr>
              <a:t>, because </a:t>
            </a:r>
            <a:r>
              <a:rPr lang="hr-HR" dirty="0" err="1">
                <a:latin typeface="Google Sans" panose="020B0604020202020204" charset="0"/>
              </a:rPr>
              <a:t>they</a:t>
            </a:r>
            <a:r>
              <a:rPr lang="hr-HR" dirty="0">
                <a:latin typeface="Google Sans" panose="020B0604020202020204" charset="0"/>
              </a:rPr>
              <a:t> a</a:t>
            </a:r>
            <a:r>
              <a:rPr lang="en-US" dirty="0">
                <a:latin typeface="Google Sans" panose="020B0604020202020204" charset="0"/>
              </a:rPr>
              <a:t>re so worried that they aren’t getting the vitamins and nutrients they need to grow and learn.</a:t>
            </a:r>
            <a:endParaRPr sz="1400" i="0" strike="noStrike" cap="none" dirty="0">
              <a:solidFill>
                <a:srgbClr val="000000"/>
              </a:solidFill>
              <a:latin typeface="Google Sans" panose="020B0604020202020204" charset="0"/>
              <a:ea typeface="Google Sans"/>
              <a:cs typeface="Google Sans"/>
              <a:sym typeface="Google Sans"/>
            </a:endParaRPr>
          </a:p>
        </p:txBody>
      </p:sp>
      <p:sp>
        <p:nvSpPr>
          <p:cNvPr id="61" name="Google Shape;61;p13"/>
          <p:cNvSpPr txBox="1"/>
          <p:nvPr/>
        </p:nvSpPr>
        <p:spPr>
          <a:xfrm>
            <a:off x="3695825" y="3243500"/>
            <a:ext cx="5197800" cy="1703625"/>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t" anchorCtr="0">
            <a:noAutofit/>
          </a:bodyPr>
          <a:lstStyle/>
          <a:p>
            <a:pPr>
              <a:buSzPts val="1400"/>
            </a:pPr>
            <a:r>
              <a:rPr lang="hr-HR" sz="1300" i="0" u="none" strike="noStrike" cap="none" dirty="0" err="1">
                <a:solidFill>
                  <a:srgbClr val="000000"/>
                </a:solidFill>
                <a:latin typeface="Google Sans" panose="020B0604020202020204" charset="0"/>
                <a:ea typeface="Google Sans"/>
                <a:cs typeface="Google Sans"/>
                <a:sym typeface="Google Sans"/>
              </a:rPr>
              <a:t>Alisha</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is</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busy</a:t>
            </a:r>
            <a:r>
              <a:rPr lang="hr-HR" sz="1300" i="0" u="none" strike="noStrike" cap="none" dirty="0">
                <a:solidFill>
                  <a:srgbClr val="000000"/>
                </a:solidFill>
                <a:latin typeface="Google Sans" panose="020B0604020202020204" charset="0"/>
                <a:ea typeface="Google Sans"/>
                <a:cs typeface="Google Sans"/>
                <a:sym typeface="Google Sans"/>
              </a:rPr>
              <a:t> mom </a:t>
            </a:r>
            <a:r>
              <a:rPr lang="hr-HR" sz="1300" i="0" u="none" strike="noStrike" cap="none" dirty="0" err="1">
                <a:solidFill>
                  <a:srgbClr val="000000"/>
                </a:solidFill>
                <a:latin typeface="Google Sans" panose="020B0604020202020204" charset="0"/>
                <a:ea typeface="Google Sans"/>
                <a:cs typeface="Google Sans"/>
                <a:sym typeface="Google Sans"/>
              </a:rPr>
              <a:t>who</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works</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full</a:t>
            </a:r>
            <a:r>
              <a:rPr lang="hr-HR" sz="1300" i="0" u="none" strike="noStrike" cap="none" dirty="0">
                <a:solidFill>
                  <a:srgbClr val="000000"/>
                </a:solidFill>
                <a:latin typeface="Google Sans" panose="020B0604020202020204" charset="0"/>
                <a:ea typeface="Google Sans"/>
                <a:cs typeface="Google Sans"/>
                <a:sym typeface="Google Sans"/>
              </a:rPr>
              <a:t> time </a:t>
            </a:r>
            <a:r>
              <a:rPr lang="hr-HR" sz="1300" i="0" u="none" strike="noStrike" cap="none" dirty="0" err="1">
                <a:solidFill>
                  <a:srgbClr val="000000"/>
                </a:solidFill>
                <a:latin typeface="Google Sans" panose="020B0604020202020204" charset="0"/>
                <a:ea typeface="Google Sans"/>
                <a:cs typeface="Google Sans"/>
                <a:sym typeface="Google Sans"/>
              </a:rPr>
              <a:t>job</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and</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wants</a:t>
            </a:r>
            <a:r>
              <a:rPr lang="hr-HR" sz="1300" i="0" u="none" strike="noStrike" cap="none" dirty="0">
                <a:solidFill>
                  <a:srgbClr val="000000"/>
                </a:solidFill>
                <a:latin typeface="Google Sans" panose="020B0604020202020204" charset="0"/>
                <a:ea typeface="Google Sans"/>
                <a:cs typeface="Google Sans"/>
                <a:sym typeface="Google Sans"/>
              </a:rPr>
              <a:t> to </a:t>
            </a:r>
            <a:r>
              <a:rPr lang="hr-HR" sz="1300" i="0" u="none" strike="noStrike" cap="none" dirty="0" err="1">
                <a:solidFill>
                  <a:srgbClr val="000000"/>
                </a:solidFill>
                <a:latin typeface="Google Sans" panose="020B0604020202020204" charset="0"/>
                <a:ea typeface="Google Sans"/>
                <a:cs typeface="Google Sans"/>
                <a:sym typeface="Google Sans"/>
              </a:rPr>
              <a:t>prepare</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healthy</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food</a:t>
            </a:r>
            <a:r>
              <a:rPr lang="hr-HR" sz="1300" i="0" u="none" strike="noStrike" cap="none" dirty="0">
                <a:solidFill>
                  <a:srgbClr val="000000"/>
                </a:solidFill>
                <a:latin typeface="Google Sans" panose="020B0604020202020204" charset="0"/>
                <a:ea typeface="Google Sans"/>
                <a:cs typeface="Google Sans"/>
                <a:sym typeface="Google Sans"/>
              </a:rPr>
              <a:t> for </a:t>
            </a:r>
            <a:r>
              <a:rPr lang="hr-HR" sz="1300" i="0" u="none" strike="noStrike" cap="none" dirty="0" err="1">
                <a:solidFill>
                  <a:srgbClr val="000000"/>
                </a:solidFill>
                <a:latin typeface="Google Sans" panose="020B0604020202020204" charset="0"/>
                <a:ea typeface="Google Sans"/>
                <a:cs typeface="Google Sans"/>
                <a:sym typeface="Google Sans"/>
              </a:rPr>
              <a:t>her</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familiy</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She</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has</a:t>
            </a:r>
            <a:r>
              <a:rPr lang="hr-HR" sz="1300" i="0" u="none" strike="noStrike" cap="none" dirty="0">
                <a:solidFill>
                  <a:srgbClr val="000000"/>
                </a:solidFill>
                <a:latin typeface="Google Sans" panose="020B0604020202020204" charset="0"/>
                <a:ea typeface="Google Sans"/>
                <a:cs typeface="Google Sans"/>
                <a:sym typeface="Google Sans"/>
              </a:rPr>
              <a:t> a </a:t>
            </a:r>
            <a:r>
              <a:rPr lang="hr-HR" sz="1300" i="0" u="none" strike="noStrike" cap="none" dirty="0" err="1">
                <a:solidFill>
                  <a:srgbClr val="000000"/>
                </a:solidFill>
                <a:latin typeface="Google Sans" panose="020B0604020202020204" charset="0"/>
                <a:ea typeface="Google Sans"/>
                <a:cs typeface="Google Sans"/>
                <a:sym typeface="Google Sans"/>
              </a:rPr>
              <a:t>child</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who</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is</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picky</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eater</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and</a:t>
            </a:r>
            <a:r>
              <a:rPr lang="hr-HR" sz="1300" i="0" u="none" strike="noStrike" cap="none" dirty="0">
                <a:solidFill>
                  <a:srgbClr val="000000"/>
                </a:solidFill>
                <a:latin typeface="Google Sans" panose="020B0604020202020204" charset="0"/>
                <a:ea typeface="Google Sans"/>
                <a:cs typeface="Google Sans"/>
                <a:sym typeface="Google Sans"/>
              </a:rPr>
              <a:t> </a:t>
            </a:r>
            <a:r>
              <a:rPr kumimoji="0" lang="en-US" altLang="en-US" sz="1300" b="0" i="0" u="none" strike="noStrike" cap="none" normalizeH="0" baseline="0" dirty="0">
                <a:ln>
                  <a:noFill/>
                </a:ln>
                <a:solidFill>
                  <a:schemeClr val="tx1"/>
                </a:solidFill>
                <a:effectLst/>
                <a:latin typeface="Google Sans" panose="020B0604020202020204" charset="0"/>
              </a:rPr>
              <a:t>worries that </a:t>
            </a:r>
            <a:r>
              <a:rPr lang="hr-HR" altLang="en-US" sz="1300" dirty="0" err="1">
                <a:solidFill>
                  <a:schemeClr val="tx1"/>
                </a:solidFill>
                <a:latin typeface="Google Sans" panose="020B0604020202020204" charset="0"/>
              </a:rPr>
              <a:t>she</a:t>
            </a:r>
            <a:r>
              <a:rPr lang="hr-HR" altLang="en-US" sz="1300" dirty="0">
                <a:solidFill>
                  <a:schemeClr val="tx1"/>
                </a:solidFill>
                <a:latin typeface="Google Sans" panose="020B0604020202020204" charset="0"/>
              </a:rPr>
              <a:t> </a:t>
            </a:r>
            <a:r>
              <a:rPr kumimoji="0" lang="en-US" altLang="en-US" sz="1300" b="0" i="0" u="none" strike="noStrike" cap="none" normalizeH="0" baseline="0" dirty="0">
                <a:ln>
                  <a:noFill/>
                </a:ln>
                <a:solidFill>
                  <a:schemeClr val="tx1"/>
                </a:solidFill>
                <a:effectLst/>
                <a:latin typeface="Google Sans" panose="020B0604020202020204" charset="0"/>
              </a:rPr>
              <a:t>is eating unhealthily</a:t>
            </a:r>
            <a:r>
              <a:rPr lang="hr-HR" altLang="en-US" sz="1300" dirty="0">
                <a:solidFill>
                  <a:schemeClr val="tx1"/>
                </a:solidFill>
                <a:latin typeface="Google Sans" panose="020B0604020202020204" charset="0"/>
              </a:rPr>
              <a:t>.</a:t>
            </a:r>
            <a:endParaRPr lang="hr-HR" sz="1300" i="0" u="none" strike="noStrike" cap="none" dirty="0">
              <a:solidFill>
                <a:srgbClr val="000000"/>
              </a:solidFill>
              <a:latin typeface="Google Sans" panose="020B0604020202020204" charset="0"/>
              <a:ea typeface="Google Sans"/>
              <a:cs typeface="Google Sans"/>
              <a:sym typeface="Google Sans"/>
            </a:endParaRPr>
          </a:p>
          <a:p>
            <a:pPr marL="0" marR="0" lvl="0" indent="0" algn="l" rtl="0">
              <a:lnSpc>
                <a:spcPct val="100000"/>
              </a:lnSpc>
              <a:spcBef>
                <a:spcPts val="0"/>
              </a:spcBef>
              <a:spcAft>
                <a:spcPts val="0"/>
              </a:spcAft>
              <a:buClr>
                <a:srgbClr val="000000"/>
              </a:buClr>
              <a:buSzPts val="1400"/>
              <a:buFont typeface="Arial"/>
              <a:buNone/>
            </a:pPr>
            <a:r>
              <a:rPr lang="hr-HR" sz="1300" dirty="0" err="1">
                <a:latin typeface="Google Sans" panose="020B0604020202020204" charset="0"/>
              </a:rPr>
              <a:t>She</a:t>
            </a:r>
            <a:r>
              <a:rPr lang="hr-HR" sz="1300" dirty="0">
                <a:latin typeface="Google Sans" panose="020B0604020202020204" charset="0"/>
              </a:rPr>
              <a:t> </a:t>
            </a:r>
            <a:r>
              <a:rPr lang="hr-HR" sz="1300" dirty="0" err="1">
                <a:latin typeface="Google Sans" panose="020B0604020202020204" charset="0"/>
              </a:rPr>
              <a:t>is</a:t>
            </a:r>
            <a:r>
              <a:rPr lang="hr-HR" sz="1300" dirty="0">
                <a:latin typeface="Google Sans" panose="020B0604020202020204" charset="0"/>
              </a:rPr>
              <a:t> </a:t>
            </a:r>
            <a:r>
              <a:rPr lang="hr-HR" sz="1300" dirty="0" err="1">
                <a:latin typeface="Google Sans" panose="020B0604020202020204" charset="0"/>
              </a:rPr>
              <a:t>aware</a:t>
            </a:r>
            <a:r>
              <a:rPr lang="hr-HR" sz="1300" dirty="0">
                <a:latin typeface="Google Sans" panose="020B0604020202020204" charset="0"/>
              </a:rPr>
              <a:t> </a:t>
            </a:r>
            <a:r>
              <a:rPr lang="hr-HR" sz="1300" dirty="0" err="1">
                <a:latin typeface="Google Sans" panose="020B0604020202020204" charset="0"/>
              </a:rPr>
              <a:t>that</a:t>
            </a:r>
            <a:r>
              <a:rPr lang="hr-HR" sz="1300" dirty="0">
                <a:latin typeface="Google Sans" panose="020B0604020202020204" charset="0"/>
              </a:rPr>
              <a:t> </a:t>
            </a:r>
            <a:r>
              <a:rPr lang="en-US" sz="1300" dirty="0">
                <a:latin typeface="Google Sans" panose="020B0604020202020204" charset="0"/>
              </a:rPr>
              <a:t>world is filled with weekly treats at school, junk food from well-meaning family members, and manipulating commercial marketing that influences </a:t>
            </a:r>
            <a:r>
              <a:rPr lang="hr-HR" sz="1300" dirty="0" err="1">
                <a:latin typeface="Google Sans" panose="020B0604020202020204" charset="0"/>
              </a:rPr>
              <a:t>kids</a:t>
            </a:r>
            <a:r>
              <a:rPr lang="en-US" sz="1300" dirty="0">
                <a:latin typeface="Google Sans" panose="020B0604020202020204" charset="0"/>
              </a:rPr>
              <a:t> to want more candy and food with all sorts of artificial ingredients</a:t>
            </a:r>
            <a:r>
              <a:rPr lang="hr-HR" sz="1300" dirty="0">
                <a:latin typeface="Google Sans" panose="020B0604020202020204" charset="0"/>
              </a:rPr>
              <a:t>.</a:t>
            </a:r>
          </a:p>
          <a:p>
            <a:pPr marL="0" marR="0" lvl="0" indent="0" algn="l" rtl="0">
              <a:lnSpc>
                <a:spcPct val="100000"/>
              </a:lnSpc>
              <a:spcBef>
                <a:spcPts val="0"/>
              </a:spcBef>
              <a:spcAft>
                <a:spcPts val="0"/>
              </a:spcAft>
              <a:buClr>
                <a:srgbClr val="000000"/>
              </a:buClr>
              <a:buSzPts val="1400"/>
              <a:buFont typeface="Arial"/>
              <a:buNone/>
            </a:pPr>
            <a:r>
              <a:rPr lang="hr-HR" sz="1300" i="0" u="none" strike="noStrike" cap="none" dirty="0" err="1">
                <a:solidFill>
                  <a:srgbClr val="000000"/>
                </a:solidFill>
                <a:latin typeface="Google Sans" panose="020B0604020202020204" charset="0"/>
                <a:ea typeface="Google Sans"/>
                <a:cs typeface="Google Sans"/>
                <a:sym typeface="Google Sans"/>
              </a:rPr>
              <a:t>She</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wants</a:t>
            </a:r>
            <a:r>
              <a:rPr lang="hr-HR" sz="1300" i="0" u="none" strike="noStrike" cap="none" dirty="0">
                <a:solidFill>
                  <a:srgbClr val="000000"/>
                </a:solidFill>
                <a:latin typeface="Google Sans" panose="020B0604020202020204" charset="0"/>
                <a:ea typeface="Google Sans"/>
                <a:cs typeface="Google Sans"/>
                <a:sym typeface="Google Sans"/>
              </a:rPr>
              <a:t> to </a:t>
            </a:r>
            <a:r>
              <a:rPr lang="hr-HR" sz="1300" i="0" u="none" strike="noStrike" cap="none" dirty="0" err="1">
                <a:solidFill>
                  <a:srgbClr val="000000"/>
                </a:solidFill>
                <a:latin typeface="Google Sans" panose="020B0604020202020204" charset="0"/>
                <a:ea typeface="Google Sans"/>
                <a:cs typeface="Google Sans"/>
                <a:sym typeface="Google Sans"/>
              </a:rPr>
              <a:t>teach</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her</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child</a:t>
            </a:r>
            <a:r>
              <a:rPr lang="hr-HR" sz="1300" i="0" u="none" strike="noStrike" cap="none" dirty="0">
                <a:solidFill>
                  <a:srgbClr val="000000"/>
                </a:solidFill>
                <a:latin typeface="Google Sans" panose="020B0604020202020204" charset="0"/>
                <a:ea typeface="Google Sans"/>
                <a:cs typeface="Google Sans"/>
                <a:sym typeface="Google Sans"/>
              </a:rPr>
              <a:t> a </a:t>
            </a:r>
            <a:r>
              <a:rPr lang="hr-HR" sz="1300" i="0" u="none" strike="noStrike" cap="none" dirty="0" err="1">
                <a:solidFill>
                  <a:srgbClr val="000000"/>
                </a:solidFill>
                <a:latin typeface="Google Sans" panose="020B0604020202020204" charset="0"/>
                <a:ea typeface="Google Sans"/>
                <a:cs typeface="Google Sans"/>
                <a:sym typeface="Google Sans"/>
              </a:rPr>
              <a:t>healthy</a:t>
            </a:r>
            <a:r>
              <a:rPr lang="hr-HR" sz="1300" i="0" u="none" strike="noStrike" cap="none" dirty="0">
                <a:solidFill>
                  <a:srgbClr val="000000"/>
                </a:solidFill>
                <a:latin typeface="Google Sans" panose="020B0604020202020204" charset="0"/>
                <a:ea typeface="Google Sans"/>
                <a:cs typeface="Google Sans"/>
                <a:sym typeface="Google Sans"/>
              </a:rPr>
              <a:t> </a:t>
            </a:r>
            <a:r>
              <a:rPr lang="hr-HR" sz="1300" i="0" u="none" strike="noStrike" cap="none" dirty="0" err="1">
                <a:solidFill>
                  <a:srgbClr val="000000"/>
                </a:solidFill>
                <a:latin typeface="Google Sans" panose="020B0604020202020204" charset="0"/>
                <a:ea typeface="Google Sans"/>
                <a:cs typeface="Google Sans"/>
                <a:sym typeface="Google Sans"/>
              </a:rPr>
              <a:t>diet</a:t>
            </a:r>
            <a:r>
              <a:rPr lang="hr-HR" sz="1300" i="0" u="none" strike="noStrike" cap="none" dirty="0">
                <a:solidFill>
                  <a:srgbClr val="000000"/>
                </a:solidFill>
                <a:latin typeface="Google Sans" panose="020B0604020202020204" charset="0"/>
                <a:ea typeface="Google Sans"/>
                <a:cs typeface="Google Sans"/>
                <a:sym typeface="Google Sans"/>
              </a:rPr>
              <a:t>.</a:t>
            </a:r>
            <a:endParaRPr sz="1300" i="0" u="none" strike="noStrike" cap="none" dirty="0">
              <a:solidFill>
                <a:srgbClr val="000000"/>
              </a:solidFill>
              <a:latin typeface="Google Sans" panose="020B0604020202020204" charset="0"/>
              <a:ea typeface="Google Sans"/>
              <a:cs typeface="Google Sans"/>
              <a:sym typeface="Google Sans"/>
            </a:endParaRPr>
          </a:p>
        </p:txBody>
      </p:sp>
      <p:sp>
        <p:nvSpPr>
          <p:cNvPr id="62" name="Google Shape;62;p13"/>
          <p:cNvSpPr txBox="1"/>
          <p:nvPr/>
        </p:nvSpPr>
        <p:spPr>
          <a:xfrm>
            <a:off x="985225" y="1442025"/>
            <a:ext cx="1666200" cy="7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i="1">
                <a:latin typeface="Google Sans"/>
                <a:ea typeface="Google Sans"/>
                <a:cs typeface="Google Sans"/>
                <a:sym typeface="Google Sans"/>
              </a:rPr>
              <a:t>Add image that represents this persona</a:t>
            </a:r>
            <a:endParaRPr sz="1100">
              <a:latin typeface="Google Sans"/>
              <a:ea typeface="Google Sans"/>
              <a:cs typeface="Google Sans"/>
              <a:sym typeface="Google Sans"/>
            </a:endParaRPr>
          </a:p>
        </p:txBody>
      </p:sp>
      <p:pic>
        <p:nvPicPr>
          <p:cNvPr id="3" name="Picture 2" descr="Child leaning on chair">
            <a:extLst>
              <a:ext uri="{FF2B5EF4-FFF2-40B4-BE49-F238E27FC236}">
                <a16:creationId xmlns:a16="http://schemas.microsoft.com/office/drawing/2014/main" id="{150C29CB-7C95-4911-8278-201EF57C9B74}"/>
              </a:ext>
            </a:extLst>
          </p:cNvPr>
          <p:cNvPicPr>
            <a:picLocks noChangeAspect="1"/>
          </p:cNvPicPr>
          <p:nvPr/>
        </p:nvPicPr>
        <p:blipFill>
          <a:blip r:embed="rId3"/>
          <a:stretch>
            <a:fillRect/>
          </a:stretch>
        </p:blipFill>
        <p:spPr>
          <a:xfrm>
            <a:off x="407575" y="650725"/>
            <a:ext cx="3117675" cy="2078450"/>
          </a:xfrm>
          <a:prstGeom prst="rect">
            <a:avLst/>
          </a:prstGeom>
        </p:spPr>
      </p:pic>
      <p:sp>
        <p:nvSpPr>
          <p:cNvPr id="4" name="Rectangle 1">
            <a:extLst>
              <a:ext uri="{FF2B5EF4-FFF2-40B4-BE49-F238E27FC236}">
                <a16:creationId xmlns:a16="http://schemas.microsoft.com/office/drawing/2014/main" id="{D3E5EB5F-0113-4408-ACE5-E7F1D9DF6425}"/>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E8FAFA1-EBAC-45D5-A09D-4AB3914FB755}"/>
              </a:ext>
            </a:extLst>
          </p:cNvPr>
          <p:cNvSpPr>
            <a:spLocks noChangeArrowheads="1"/>
          </p:cNvSpPr>
          <p:nvPr/>
        </p:nvSpPr>
        <p:spPr bwMode="auto">
          <a:xfrm>
            <a:off x="0" y="105489"/>
            <a:ext cx="21993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panose="020B0604020202020204" pitchFamily="34" charset="-128"/>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3ADFDCF8-A467-4706-B466-2E12E9CB6D9B}"/>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9E1F9046-A61D-48AE-8208-550E49A3606A}"/>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Ideation</a:t>
            </a:r>
            <a:endParaRPr sz="2400">
              <a:solidFill>
                <a:srgbClr val="5F6368"/>
              </a:solidFill>
              <a:latin typeface="Open Sans"/>
              <a:ea typeface="Open Sans"/>
              <a:cs typeface="Open Sans"/>
              <a:sym typeface="Open Sans"/>
            </a:endParaRPr>
          </a:p>
        </p:txBody>
      </p:sp>
      <p:sp>
        <p:nvSpPr>
          <p:cNvPr id="236" name="Google Shape;236;p48"/>
          <p:cNvSpPr txBox="1"/>
          <p:nvPr/>
        </p:nvSpPr>
        <p:spPr>
          <a:xfrm>
            <a:off x="517675" y="13701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I did a quick ideation exercise to come up with ideas for how to address gaps identified in the competitive audit. My focus was specifically on </a:t>
            </a:r>
            <a:r>
              <a:rPr lang="en" b="1" dirty="0">
                <a:solidFill>
                  <a:srgbClr val="5F6368"/>
                </a:solidFill>
                <a:latin typeface="Open Sans"/>
                <a:ea typeface="Open Sans"/>
                <a:cs typeface="Open Sans"/>
                <a:sym typeface="Open Sans"/>
              </a:rPr>
              <a:t>simple recipe features.</a:t>
            </a:r>
            <a:endParaRPr b="1" dirty="0"/>
          </a:p>
        </p:txBody>
      </p:sp>
      <p:pic>
        <p:nvPicPr>
          <p:cNvPr id="3" name="Picture 2" descr="A picture containing text, whiteboard&#10;&#10;Description automatically generated">
            <a:extLst>
              <a:ext uri="{FF2B5EF4-FFF2-40B4-BE49-F238E27FC236}">
                <a16:creationId xmlns:a16="http://schemas.microsoft.com/office/drawing/2014/main" id="{A18AE49C-6BD5-407B-82AE-35830491D9AF}"/>
              </a:ext>
            </a:extLst>
          </p:cNvPr>
          <p:cNvPicPr>
            <a:picLocks noChangeAspect="1"/>
          </p:cNvPicPr>
          <p:nvPr/>
        </p:nvPicPr>
        <p:blipFill>
          <a:blip r:embed="rId3"/>
          <a:stretch>
            <a:fillRect/>
          </a:stretch>
        </p:blipFill>
        <p:spPr>
          <a:xfrm>
            <a:off x="3711498" y="732927"/>
            <a:ext cx="4914827" cy="367764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TotalTime>
  <Words>1300</Words>
  <Application>Microsoft Office PowerPoint</Application>
  <PresentationFormat>On-screen Show (16:9)</PresentationFormat>
  <Paragraphs>146</Paragraphs>
  <Slides>24</Slides>
  <Notes>24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 Unicode MS</vt:lpstr>
      <vt:lpstr>Google Sans Medium</vt:lpstr>
      <vt:lpstr>Open Sans SemiBold</vt:lpstr>
      <vt:lpstr>Google Sans</vt:lpstr>
      <vt:lpstr>Arial</vt:lpstr>
      <vt:lpstr>Quantico</vt:lpstr>
      <vt:lpstr>Open Sans</vt:lpstr>
      <vt:lpstr>Calibri</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Dina</dc:creator>
  <cp:lastModifiedBy>Kristina Dunai</cp:lastModifiedBy>
  <cp:revision>3</cp:revision>
  <dcterms:modified xsi:type="dcterms:W3CDTF">2021-11-09T13:27:21Z</dcterms:modified>
</cp:coreProperties>
</file>